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58" r:id="rId5"/>
    <p:sldId id="260" r:id="rId6"/>
    <p:sldId id="262" r:id="rId7"/>
    <p:sldId id="264" r:id="rId8"/>
    <p:sldId id="267" r:id="rId9"/>
    <p:sldId id="281" r:id="rId10"/>
    <p:sldId id="266" r:id="rId11"/>
    <p:sldId id="268" r:id="rId12"/>
    <p:sldId id="269" r:id="rId13"/>
    <p:sldId id="272" r:id="rId14"/>
    <p:sldId id="287" r:id="rId15"/>
    <p:sldId id="286" r:id="rId16"/>
    <p:sldId id="288" r:id="rId17"/>
    <p:sldId id="289" r:id="rId18"/>
    <p:sldId id="290" r:id="rId19"/>
    <p:sldId id="291" r:id="rId20"/>
    <p:sldId id="292" r:id="rId21"/>
    <p:sldId id="270"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3F6"/>
    <a:srgbClr val="7967FF"/>
    <a:srgbClr val="000000"/>
    <a:srgbClr val="B58737"/>
    <a:srgbClr val="A1BB00"/>
    <a:srgbClr val="5245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BA79CDE-8C68-44D1-B19C-CA6C29A46240}" type="datetimeFigureOut">
              <a:rPr lang="en-IN" smtClean="0"/>
              <a:t>21-04-2022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BA79CDE-8C68-44D1-B19C-CA6C29A46240}" type="datetimeFigureOut">
              <a:rPr lang="en-IN" smtClean="0"/>
              <a:t>21-04-2022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BA79CDE-8C68-44D1-B19C-CA6C29A46240}" type="datetimeFigureOut">
              <a:rPr lang="en-IN" smtClean="0"/>
              <a:t>21-04-2022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BA79CDE-8C68-44D1-B19C-CA6C29A46240}" type="datetimeFigureOut">
              <a:rPr lang="en-IN" smtClean="0"/>
              <a:t>21-04-2022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A79CDE-8C68-44D1-B19C-CA6C29A46240}" type="datetimeFigureOut">
              <a:rPr lang="en-IN" smtClean="0"/>
              <a:t>21-04-2022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BA79CDE-8C68-44D1-B19C-CA6C29A46240}" type="datetimeFigureOut">
              <a:rPr lang="en-IN" smtClean="0"/>
              <a:t>21-04-2022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BA79CDE-8C68-44D1-B19C-CA6C29A46240}" type="datetimeFigureOut">
              <a:rPr lang="en-IN" smtClean="0"/>
              <a:t>21-04-2022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BA79CDE-8C68-44D1-B19C-CA6C29A46240}" type="datetimeFigureOut">
              <a:rPr lang="en-IN" smtClean="0"/>
              <a:t>21-04-2022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79CDE-8C68-44D1-B19C-CA6C29A46240}" type="datetimeFigureOut">
              <a:rPr lang="en-IN" smtClean="0"/>
              <a:t>21-04-2022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A79CDE-8C68-44D1-B19C-CA6C29A46240}" type="datetimeFigureOut">
              <a:rPr lang="en-IN" smtClean="0"/>
              <a:t>21-04-2022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A79CDE-8C68-44D1-B19C-CA6C29A46240}" type="datetimeFigureOut">
              <a:rPr lang="en-IN" smtClean="0"/>
              <a:t>21-04-2022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0E81AA-CB1B-41F9-80F0-3D79BC0B93A3}"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79CDE-8C68-44D1-B19C-CA6C29A46240}" type="datetimeFigureOut">
              <a:rPr lang="en-IN" smtClean="0"/>
              <a:t>21-04-2022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E81AA-CB1B-41F9-80F0-3D79BC0B93A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isaaa.org/kc/cropbiotechupdate/article/default.asp?ID=17670" TargetMode="External"/><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29"/>
          <p:cNvSpPr>
            <a:spLocks noGrp="1" noRot="1" noChangeAspect="1" noMove="1" noResize="1" noEditPoints="1" noAdjustHandles="1" noChangeArrowheads="1" noChangeShapeType="1" noTextEdit="1"/>
          </p:cNvSpPr>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rtl="0">
              <a:lnSpc>
                <a:spcPct val="100000"/>
              </a:lnSpc>
              <a:spcBef>
                <a:spcPts val="0"/>
              </a:spcBef>
              <a:spcAft>
                <a:spcPts val="0"/>
              </a:spcAft>
              <a:buClr>
                <a:srgbClr val="FFC000"/>
              </a:buClr>
              <a:buSzPct val="100000"/>
              <a:buFont typeface="Arial"/>
              <a:buNone/>
            </a:pPr>
            <a:r>
              <a:rPr lang="en-US" sz="1800" b="1" i="0" u="none" strike="noStrike" cap="none">
                <a:solidFill>
                  <a:srgbClr val="FFC000"/>
                </a:solidFill>
                <a:latin typeface="Arial Black"/>
                <a:ea typeface="Arial Black"/>
                <a:cs typeface="Arial Black"/>
                <a:sym typeface="Arial Black"/>
              </a:rPr>
              <a:t>Mento</a:t>
            </a:r>
            <a:r>
              <a:rPr lang="en-US" sz="1800" b="1">
                <a:solidFill>
                  <a:srgbClr val="FFC000"/>
                </a:solidFill>
                <a:latin typeface="Arial Black"/>
                <a:ea typeface="Arial Black"/>
                <a:cs typeface="Arial Black"/>
                <a:sym typeface="Arial Black"/>
              </a:rPr>
              <a:t>rs:</a:t>
            </a:r>
            <a:endParaRPr lang="en-US" sz="1800" b="1" i="0" u="none" strike="noStrike" cap="none">
              <a:solidFill>
                <a:srgbClr val="888888"/>
              </a:solidFill>
              <a:latin typeface="Arial Black"/>
              <a:ea typeface="Arial Black"/>
              <a:cs typeface="Arial Black"/>
              <a:sym typeface="Arial Black"/>
            </a:endParaRPr>
          </a:p>
          <a:p>
            <a:pPr marL="0" marR="0" lvl="0" indent="0" algn="ctr" rtl="0">
              <a:lnSpc>
                <a:spcPct val="100000"/>
              </a:lnSpc>
              <a:spcBef>
                <a:spcPts val="444"/>
              </a:spcBef>
              <a:spcAft>
                <a:spcPts val="0"/>
              </a:spcAft>
              <a:buClr>
                <a:srgbClr val="000000"/>
              </a:buClr>
              <a:buSzPct val="100000"/>
              <a:buFont typeface="Arial"/>
              <a:buNone/>
            </a:pPr>
            <a:r>
              <a:rPr lang="en-US" sz="1800" b="1">
                <a:solidFill>
                  <a:srgbClr val="FFFF00"/>
                </a:solidFill>
                <a:latin typeface="Arial Black"/>
                <a:ea typeface="Arial Black"/>
                <a:cs typeface="Arial Black"/>
                <a:sym typeface="Arial Black"/>
              </a:rPr>
              <a:t>Dr. Chandrakant Guled</a:t>
            </a:r>
          </a:p>
          <a:p>
            <a:pPr marL="0" marR="0" lvl="0" indent="0" algn="ctr" rtl="0">
              <a:lnSpc>
                <a:spcPct val="100000"/>
              </a:lnSpc>
              <a:spcBef>
                <a:spcPts val="444"/>
              </a:spcBef>
              <a:spcAft>
                <a:spcPts val="0"/>
              </a:spcAft>
              <a:buClr>
                <a:srgbClr val="000000"/>
              </a:buClr>
              <a:buSzPct val="100000"/>
              <a:buFont typeface="Arial"/>
              <a:buNone/>
            </a:pPr>
            <a:r>
              <a:rPr lang="en-US" sz="1800" b="1">
                <a:solidFill>
                  <a:srgbClr val="FFFF00"/>
                </a:solidFill>
                <a:latin typeface="Arial Black"/>
                <a:ea typeface="Arial Black"/>
                <a:cs typeface="Arial Black"/>
                <a:sym typeface="Arial Black"/>
              </a:rPr>
              <a:t>Dr. Anagha Khiste</a:t>
            </a:r>
          </a:p>
        </p:txBody>
      </p:sp>
      <p:grpSp>
        <p:nvGrpSpPr>
          <p:cNvPr id="23" name="Group 22"/>
          <p:cNvGrpSpPr/>
          <p:nvPr/>
        </p:nvGrpSpPr>
        <p:grpSpPr>
          <a:xfrm>
            <a:off x="73787" y="1380702"/>
            <a:ext cx="7497096" cy="4187294"/>
            <a:chOff x="1529395" y="344658"/>
            <a:chExt cx="9973495" cy="6316394"/>
          </a:xfrm>
          <a:blipFill>
            <a:blip r:embed="rId2">
              <a:extLst>
                <a:ext uri="{BEBA8EAE-BF5A-486C-A8C5-ECC9F3942E4B}">
                  <a14:imgProps xmlns:a14="http://schemas.microsoft.com/office/drawing/2010/main">
                    <a14:imgLayer r:embed="rId3">
                      <a14:imgEffect>
                        <a14:artisticBlur/>
                      </a14:imgEffect>
                    </a14:imgLayer>
                  </a14:imgProps>
                </a:ext>
              </a:extLst>
            </a:blip>
            <a:stretch>
              <a:fillRect/>
            </a:stretch>
          </a:blipFill>
        </p:grpSpPr>
        <p:sp>
          <p:nvSpPr>
            <p:cNvPr id="4" name="Rectangle 3"/>
            <p:cNvSpPr/>
            <p:nvPr/>
          </p:nvSpPr>
          <p:spPr>
            <a:xfrm>
              <a:off x="5974813" y="3244334"/>
              <a:ext cx="242374" cy="369332"/>
            </a:xfrm>
            <a:prstGeom prst="rect">
              <a:avLst/>
            </a:prstGeom>
            <a:grpFill/>
            <a:ln>
              <a:noFill/>
            </a:ln>
          </p:spPr>
          <p:txBody>
            <a:bodyPr wrap="none">
              <a:normAutofit fontScale="92500" lnSpcReduction="10000"/>
            </a:bodyPr>
            <a:lstStyle/>
            <a:p>
              <a:pPr>
                <a:lnSpc>
                  <a:spcPct val="90000"/>
                </a:lnSpc>
                <a:spcAft>
                  <a:spcPts val="600"/>
                </a:spcAft>
              </a:pPr>
              <a:r>
                <a:rPr lang="en-IN" sz="1300" b="0" i="0">
                  <a:solidFill>
                    <a:srgbClr val="000000"/>
                  </a:solidFill>
                  <a:effectLst/>
                  <a:latin typeface="Times New Roman" panose="02020603050405020304" pitchFamily="18" charset="0"/>
                </a:rPr>
                <a:t> </a:t>
              </a:r>
              <a:endParaRPr lang="en-IN" sz="1300"/>
            </a:p>
          </p:txBody>
        </p:sp>
        <p:sp>
          <p:nvSpPr>
            <p:cNvPr id="6" name="Rounded Rectangle 5"/>
            <p:cNvSpPr/>
            <p:nvPr/>
          </p:nvSpPr>
          <p:spPr>
            <a:xfrm>
              <a:off x="1529395" y="1124794"/>
              <a:ext cx="558350" cy="499278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2087746" y="2082018"/>
              <a:ext cx="558350" cy="2841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8" name="Rounded Rectangle 7"/>
            <p:cNvSpPr/>
            <p:nvPr/>
          </p:nvSpPr>
          <p:spPr>
            <a:xfrm>
              <a:off x="2646096" y="108962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3204446" y="344658"/>
              <a:ext cx="655455" cy="6316394"/>
            </a:xfrm>
            <a:prstGeom prst="roundRect">
              <a:avLst>
                <a:gd name="adj" fmla="val 43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3859901" y="112479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4418252" y="2082018"/>
              <a:ext cx="558350" cy="2841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4976602" y="108962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5534952" y="344658"/>
              <a:ext cx="655455" cy="6316394"/>
            </a:xfrm>
            <a:prstGeom prst="roundRect">
              <a:avLst>
                <a:gd name="adj" fmla="val 43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p:nvSpPr>
          <p:spPr>
            <a:xfrm>
              <a:off x="6188415" y="647114"/>
              <a:ext cx="655455" cy="5767754"/>
            </a:xfrm>
            <a:prstGeom prst="roundRect">
              <a:avLst>
                <a:gd name="adj" fmla="val 43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6843870" y="112479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7402221" y="2082018"/>
              <a:ext cx="558350" cy="2841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6"/>
            <p:cNvSpPr/>
            <p:nvPr/>
          </p:nvSpPr>
          <p:spPr>
            <a:xfrm>
              <a:off x="7960571" y="108962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8518921" y="344658"/>
              <a:ext cx="655455" cy="6316394"/>
            </a:xfrm>
            <a:prstGeom prst="roundRect">
              <a:avLst>
                <a:gd name="adj" fmla="val 43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8"/>
            <p:cNvSpPr/>
            <p:nvPr/>
          </p:nvSpPr>
          <p:spPr>
            <a:xfrm>
              <a:off x="9172383" y="112479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ounded Rectangle 19"/>
            <p:cNvSpPr/>
            <p:nvPr/>
          </p:nvSpPr>
          <p:spPr>
            <a:xfrm>
              <a:off x="9730734" y="2082018"/>
              <a:ext cx="558350" cy="2841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20"/>
            <p:cNvSpPr/>
            <p:nvPr/>
          </p:nvSpPr>
          <p:spPr>
            <a:xfrm>
              <a:off x="10289084" y="1089623"/>
              <a:ext cx="558350" cy="49927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ounded Rectangle 21"/>
            <p:cNvSpPr/>
            <p:nvPr/>
          </p:nvSpPr>
          <p:spPr>
            <a:xfrm>
              <a:off x="10847434" y="344658"/>
              <a:ext cx="655456" cy="6316394"/>
            </a:xfrm>
            <a:prstGeom prst="roundRect">
              <a:avLst>
                <a:gd name="adj" fmla="val 43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4" name="Google Shape;92;p15">
            <a:extLst>
              <a:ext uri="{FF2B5EF4-FFF2-40B4-BE49-F238E27FC236}">
                <a16:creationId xmlns:a16="http://schemas.microsoft.com/office/drawing/2014/main" id="{547B5555-0C59-44E7-8768-91762872CC59}"/>
              </a:ext>
            </a:extLst>
          </p:cNvPr>
          <p:cNvPicPr preferRelativeResize="0"/>
          <p:nvPr/>
        </p:nvPicPr>
        <p:blipFill rotWithShape="1">
          <a:blip r:embed="rId4">
            <a:alphaModFix/>
          </a:blip>
          <a:srcRect/>
          <a:stretch/>
        </p:blipFill>
        <p:spPr>
          <a:xfrm>
            <a:off x="11229705" y="-2611"/>
            <a:ext cx="959247" cy="936765"/>
          </a:xfrm>
          <a:prstGeom prst="rect">
            <a:avLst/>
          </a:prstGeom>
          <a:noFill/>
          <a:ln>
            <a:noFill/>
          </a:ln>
        </p:spPr>
      </p:pic>
      <p:sp>
        <p:nvSpPr>
          <p:cNvPr id="2" name="Rectangle 1">
            <a:extLst>
              <a:ext uri="{FF2B5EF4-FFF2-40B4-BE49-F238E27FC236}">
                <a16:creationId xmlns:a16="http://schemas.microsoft.com/office/drawing/2014/main" id="{018D35EA-FF29-429F-A8BC-3D59CB25615E}"/>
              </a:ext>
            </a:extLst>
          </p:cNvPr>
          <p:cNvSpPr/>
          <p:nvPr/>
        </p:nvSpPr>
        <p:spPr>
          <a:xfrm>
            <a:off x="277906" y="198792"/>
            <a:ext cx="10703859" cy="1200329"/>
          </a:xfrm>
          <a:prstGeom prst="rect">
            <a:avLst/>
          </a:prstGeom>
          <a:effectLst>
            <a:softEdge rad="635000"/>
          </a:effectLst>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sz="3600" b="1" i="0" u="none" strike="noStrik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boto Medium" panose="02000000000000000000" pitchFamily="2" charset="0"/>
                <a:ea typeface="Roboto Medium" panose="02000000000000000000" pitchFamily="2" charset="0"/>
                <a:cs typeface="Georgia"/>
                <a:sym typeface="Georgia"/>
              </a:rPr>
              <a:t>INDIAN INSTITUTE OF INFORMATION TECHNOLOGY, PUNE</a:t>
            </a:r>
            <a:endParaRPr lang="en-I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Roboto Medium" panose="02000000000000000000" pitchFamily="2" charset="0"/>
              <a:ea typeface="Roboto Medium" panose="02000000000000000000" pitchFamily="2" charset="0"/>
            </a:endParaRPr>
          </a:p>
        </p:txBody>
      </p:sp>
      <p:sp>
        <p:nvSpPr>
          <p:cNvPr id="26" name="Google Shape;95;p15">
            <a:extLst>
              <a:ext uri="{FF2B5EF4-FFF2-40B4-BE49-F238E27FC236}">
                <a16:creationId xmlns:a16="http://schemas.microsoft.com/office/drawing/2014/main" id="{735BAAEC-ED79-488F-B19A-FF93382BAA20}"/>
              </a:ext>
            </a:extLst>
          </p:cNvPr>
          <p:cNvSpPr txBox="1"/>
          <p:nvPr/>
        </p:nvSpPr>
        <p:spPr>
          <a:xfrm>
            <a:off x="7814853" y="1606978"/>
            <a:ext cx="4583206" cy="1194547"/>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FFC000"/>
              </a:buClr>
              <a:buSzPct val="100000"/>
              <a:buFont typeface="Arial"/>
              <a:buNone/>
            </a:pPr>
            <a:r>
              <a:rPr lang="en-US" sz="2800" b="1" i="0" u="none" strike="noStrike"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Mento</a:t>
            </a:r>
            <a:r>
              <a:rPr lang="en-US"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rs:</a:t>
            </a:r>
            <a:endParaRPr sz="2800" b="1" i="0" u="none" strike="noStrike"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endParaRPr>
          </a:p>
          <a:p>
            <a:pPr marL="0" marR="0" lvl="0" indent="0" algn="ctr" rtl="0">
              <a:lnSpc>
                <a:spcPct val="100000"/>
              </a:lnSpc>
              <a:spcBef>
                <a:spcPts val="444"/>
              </a:spcBef>
              <a:spcAft>
                <a:spcPts val="0"/>
              </a:spcAft>
              <a:buClr>
                <a:srgbClr val="000000"/>
              </a:buClr>
              <a:buSzPct val="100000"/>
              <a:buFont typeface="Arial"/>
              <a:buNone/>
            </a:pPr>
            <a:r>
              <a:rPr lang="en-US"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Dr. Chandrakant </a:t>
            </a:r>
            <a:r>
              <a:rPr lang="en-US" sz="2800" b="1" dirty="0" err="1">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Guled</a:t>
            </a:r>
            <a:endParaRPr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endParaRPr>
          </a:p>
          <a:p>
            <a:pPr marL="0" marR="0" lvl="0" indent="0" algn="ctr" rtl="0">
              <a:lnSpc>
                <a:spcPct val="100000"/>
              </a:lnSpc>
              <a:spcBef>
                <a:spcPts val="444"/>
              </a:spcBef>
              <a:spcAft>
                <a:spcPts val="0"/>
              </a:spcAft>
              <a:buClr>
                <a:srgbClr val="000000"/>
              </a:buClr>
              <a:buSzPct val="100000"/>
              <a:buFont typeface="Arial"/>
              <a:buNone/>
            </a:pPr>
            <a:r>
              <a:rPr lang="en-US"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Dr. </a:t>
            </a:r>
            <a:r>
              <a:rPr lang="en-US" sz="2800" b="1" dirty="0" err="1">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Anagha</a:t>
            </a:r>
            <a:r>
              <a:rPr lang="en-US"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 </a:t>
            </a:r>
            <a:r>
              <a:rPr lang="en-US" sz="2800" b="1" dirty="0" err="1">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rPr>
              <a:t>Khiste</a:t>
            </a:r>
            <a:endParaRPr sz="2800" b="1" dirty="0">
              <a:ln w="6600">
                <a:solidFill>
                  <a:schemeClr val="accent2"/>
                </a:solidFill>
                <a:prstDash val="solid"/>
              </a:ln>
              <a:solidFill>
                <a:srgbClr val="FFFFFF"/>
              </a:solidFill>
              <a:effectLst>
                <a:outerShdw dist="38100" dir="2700000" algn="tl" rotWithShape="0">
                  <a:schemeClr val="accent2"/>
                </a:outerShdw>
              </a:effectLst>
              <a:latin typeface="Roboto Black" panose="02000000000000000000" pitchFamily="2" charset="0"/>
              <a:ea typeface="Roboto Black" panose="02000000000000000000" pitchFamily="2" charset="0"/>
              <a:cs typeface="Arial Black"/>
              <a:sym typeface="Arial Black"/>
            </a:endParaRPr>
          </a:p>
        </p:txBody>
      </p:sp>
      <p:graphicFrame>
        <p:nvGraphicFramePr>
          <p:cNvPr id="3" name="Table 4">
            <a:extLst>
              <a:ext uri="{FF2B5EF4-FFF2-40B4-BE49-F238E27FC236}">
                <a16:creationId xmlns:a16="http://schemas.microsoft.com/office/drawing/2014/main" id="{B28C2D33-810E-42D5-9C71-F27D722C0CAB}"/>
              </a:ext>
            </a:extLst>
          </p:cNvPr>
          <p:cNvGraphicFramePr>
            <a:graphicFrameLocks noGrp="1"/>
          </p:cNvGraphicFramePr>
          <p:nvPr>
            <p:extLst>
              <p:ext uri="{D42A27DB-BD31-4B8C-83A1-F6EECF244321}">
                <p14:modId xmlns:p14="http://schemas.microsoft.com/office/powerpoint/2010/main" val="4047864158"/>
              </p:ext>
            </p:extLst>
          </p:nvPr>
        </p:nvGraphicFramePr>
        <p:xfrm>
          <a:off x="7788306" y="3474349"/>
          <a:ext cx="4437447" cy="1828800"/>
        </p:xfrm>
        <a:graphic>
          <a:graphicData uri="http://schemas.openxmlformats.org/drawingml/2006/table">
            <a:tbl>
              <a:tblPr firstRow="1" bandRow="1">
                <a:tableStyleId>{D27102A9-8310-4765-A935-A1911B00CA55}</a:tableStyleId>
              </a:tblPr>
              <a:tblGrid>
                <a:gridCol w="1362554">
                  <a:extLst>
                    <a:ext uri="{9D8B030D-6E8A-4147-A177-3AD203B41FA5}">
                      <a16:colId xmlns:a16="http://schemas.microsoft.com/office/drawing/2014/main" val="4149874132"/>
                    </a:ext>
                  </a:extLst>
                </a:gridCol>
                <a:gridCol w="3074893">
                  <a:extLst>
                    <a:ext uri="{9D8B030D-6E8A-4147-A177-3AD203B41FA5}">
                      <a16:colId xmlns:a16="http://schemas.microsoft.com/office/drawing/2014/main" val="3239504903"/>
                    </a:ext>
                  </a:extLst>
                </a:gridCol>
              </a:tblGrid>
              <a:tr h="238909">
                <a:tc>
                  <a:txBody>
                    <a:bodyPr/>
                    <a:lstStyle/>
                    <a:p>
                      <a:r>
                        <a:rPr lang="en-IN" dirty="0">
                          <a:solidFill>
                            <a:schemeClr val="tx1">
                              <a:lumMod val="95000"/>
                              <a:lumOff val="5000"/>
                            </a:schemeClr>
                          </a:solidFill>
                        </a:rPr>
                        <a:t>MIS</a:t>
                      </a:r>
                    </a:p>
                  </a:txBody>
                  <a:tcPr/>
                </a:tc>
                <a:tc>
                  <a:txBody>
                    <a:bodyPr/>
                    <a:lstStyle/>
                    <a:p>
                      <a:r>
                        <a:rPr lang="en-IN" dirty="0">
                          <a:solidFill>
                            <a:schemeClr val="tx1">
                              <a:lumMod val="95000"/>
                              <a:lumOff val="5000"/>
                            </a:schemeClr>
                          </a:solidFill>
                        </a:rPr>
                        <a:t>NAME</a:t>
                      </a:r>
                    </a:p>
                  </a:txBody>
                  <a:tcPr/>
                </a:tc>
                <a:extLst>
                  <a:ext uri="{0D108BD9-81ED-4DB2-BD59-A6C34878D82A}">
                    <a16:rowId xmlns:a16="http://schemas.microsoft.com/office/drawing/2014/main" val="2611516331"/>
                  </a:ext>
                </a:extLst>
              </a:tr>
              <a:tr h="238909">
                <a:tc>
                  <a:txBody>
                    <a:bodyPr/>
                    <a:lstStyle/>
                    <a:p>
                      <a:r>
                        <a:rPr lang="en-IN" dirty="0">
                          <a:solidFill>
                            <a:schemeClr val="tx1">
                              <a:lumMod val="95000"/>
                              <a:lumOff val="5000"/>
                            </a:schemeClr>
                          </a:solidFill>
                        </a:rPr>
                        <a:t>111916012</a:t>
                      </a:r>
                    </a:p>
                  </a:txBody>
                  <a:tcPr/>
                </a:tc>
                <a:tc>
                  <a:txBody>
                    <a:bodyPr/>
                    <a:lstStyle/>
                    <a:p>
                      <a:r>
                        <a:rPr lang="en-IN" dirty="0">
                          <a:solidFill>
                            <a:schemeClr val="tx1">
                              <a:lumMod val="95000"/>
                              <a:lumOff val="5000"/>
                            </a:schemeClr>
                          </a:solidFill>
                        </a:rPr>
                        <a:t>Aryan</a:t>
                      </a:r>
                    </a:p>
                  </a:txBody>
                  <a:tcPr/>
                </a:tc>
                <a:extLst>
                  <a:ext uri="{0D108BD9-81ED-4DB2-BD59-A6C34878D82A}">
                    <a16:rowId xmlns:a16="http://schemas.microsoft.com/office/drawing/2014/main" val="3236551029"/>
                  </a:ext>
                </a:extLst>
              </a:tr>
              <a:tr h="238909">
                <a:tc>
                  <a:txBody>
                    <a:bodyPr/>
                    <a:lstStyle/>
                    <a:p>
                      <a:r>
                        <a:rPr lang="en-IN" dirty="0">
                          <a:solidFill>
                            <a:schemeClr val="tx1">
                              <a:lumMod val="95000"/>
                              <a:lumOff val="5000"/>
                            </a:schemeClr>
                          </a:solidFill>
                        </a:rPr>
                        <a:t>111915096</a:t>
                      </a:r>
                    </a:p>
                  </a:txBody>
                  <a:tcPr/>
                </a:tc>
                <a:tc>
                  <a:txBody>
                    <a:bodyPr/>
                    <a:lstStyle/>
                    <a:p>
                      <a:r>
                        <a:rPr lang="en-IN" dirty="0">
                          <a:solidFill>
                            <a:schemeClr val="tx1">
                              <a:lumMod val="95000"/>
                              <a:lumOff val="5000"/>
                            </a:schemeClr>
                          </a:solidFill>
                        </a:rPr>
                        <a:t>Punit </a:t>
                      </a:r>
                      <a:r>
                        <a:rPr lang="en-IN" dirty="0" err="1">
                          <a:solidFill>
                            <a:schemeClr val="tx1">
                              <a:lumMod val="95000"/>
                              <a:lumOff val="5000"/>
                            </a:schemeClr>
                          </a:solidFill>
                        </a:rPr>
                        <a:t>Pathade</a:t>
                      </a:r>
                      <a:endParaRPr lang="en-IN" dirty="0">
                        <a:solidFill>
                          <a:schemeClr val="tx1">
                            <a:lumMod val="95000"/>
                            <a:lumOff val="5000"/>
                          </a:schemeClr>
                        </a:solidFill>
                      </a:endParaRPr>
                    </a:p>
                  </a:txBody>
                  <a:tcPr/>
                </a:tc>
                <a:extLst>
                  <a:ext uri="{0D108BD9-81ED-4DB2-BD59-A6C34878D82A}">
                    <a16:rowId xmlns:a16="http://schemas.microsoft.com/office/drawing/2014/main" val="2053348925"/>
                  </a:ext>
                </a:extLst>
              </a:tr>
              <a:tr h="238909">
                <a:tc>
                  <a:txBody>
                    <a:bodyPr/>
                    <a:lstStyle/>
                    <a:p>
                      <a:r>
                        <a:rPr lang="en-IN" dirty="0">
                          <a:solidFill>
                            <a:schemeClr val="tx1">
                              <a:lumMod val="95000"/>
                              <a:lumOff val="5000"/>
                            </a:schemeClr>
                          </a:solidFill>
                        </a:rPr>
                        <a:t>111916034</a:t>
                      </a:r>
                    </a:p>
                  </a:txBody>
                  <a:tcPr/>
                </a:tc>
                <a:tc>
                  <a:txBody>
                    <a:bodyPr/>
                    <a:lstStyle/>
                    <a:p>
                      <a:r>
                        <a:rPr lang="en-IN" dirty="0">
                          <a:solidFill>
                            <a:schemeClr val="tx1">
                              <a:lumMod val="95000"/>
                              <a:lumOff val="5000"/>
                            </a:schemeClr>
                          </a:solidFill>
                        </a:rPr>
                        <a:t>Prachhi </a:t>
                      </a:r>
                      <a:r>
                        <a:rPr lang="en-IN" dirty="0" err="1">
                          <a:solidFill>
                            <a:schemeClr val="tx1">
                              <a:lumMod val="95000"/>
                              <a:lumOff val="5000"/>
                            </a:schemeClr>
                          </a:solidFill>
                        </a:rPr>
                        <a:t>Sabita</a:t>
                      </a:r>
                      <a:r>
                        <a:rPr lang="en-IN" dirty="0">
                          <a:solidFill>
                            <a:schemeClr val="tx1">
                              <a:lumMod val="95000"/>
                              <a:lumOff val="5000"/>
                            </a:schemeClr>
                          </a:solidFill>
                        </a:rPr>
                        <a:t> Mishra</a:t>
                      </a:r>
                    </a:p>
                  </a:txBody>
                  <a:tcPr/>
                </a:tc>
                <a:extLst>
                  <a:ext uri="{0D108BD9-81ED-4DB2-BD59-A6C34878D82A}">
                    <a16:rowId xmlns:a16="http://schemas.microsoft.com/office/drawing/2014/main" val="4087932580"/>
                  </a:ext>
                </a:extLst>
              </a:tr>
              <a:tr h="238909">
                <a:tc>
                  <a:txBody>
                    <a:bodyPr/>
                    <a:lstStyle/>
                    <a:p>
                      <a:r>
                        <a:rPr lang="en-IN" dirty="0">
                          <a:solidFill>
                            <a:schemeClr val="tx1">
                              <a:lumMod val="95000"/>
                              <a:lumOff val="5000"/>
                            </a:schemeClr>
                          </a:solidFill>
                        </a:rPr>
                        <a:t>111915034</a:t>
                      </a:r>
                    </a:p>
                  </a:txBody>
                  <a:tcPr/>
                </a:tc>
                <a:tc>
                  <a:txBody>
                    <a:bodyPr/>
                    <a:lstStyle/>
                    <a:p>
                      <a:r>
                        <a:rPr lang="en-IN" dirty="0" err="1">
                          <a:solidFill>
                            <a:schemeClr val="tx1">
                              <a:lumMod val="95000"/>
                              <a:lumOff val="5000"/>
                            </a:schemeClr>
                          </a:solidFill>
                        </a:rPr>
                        <a:t>Garvit</a:t>
                      </a:r>
                      <a:r>
                        <a:rPr lang="en-IN" dirty="0">
                          <a:solidFill>
                            <a:schemeClr val="tx1">
                              <a:lumMod val="95000"/>
                              <a:lumOff val="5000"/>
                            </a:schemeClr>
                          </a:solidFill>
                        </a:rPr>
                        <a:t> Rajput</a:t>
                      </a:r>
                    </a:p>
                  </a:txBody>
                  <a:tcPr/>
                </a:tc>
                <a:extLst>
                  <a:ext uri="{0D108BD9-81ED-4DB2-BD59-A6C34878D82A}">
                    <a16:rowId xmlns:a16="http://schemas.microsoft.com/office/drawing/2014/main" val="27606470"/>
                  </a:ext>
                </a:extLst>
              </a:tr>
            </a:tbl>
          </a:graphicData>
        </a:graphic>
      </p:graphicFrame>
      <p:sp>
        <p:nvSpPr>
          <p:cNvPr id="29" name="Google Shape;96;p15">
            <a:extLst>
              <a:ext uri="{FF2B5EF4-FFF2-40B4-BE49-F238E27FC236}">
                <a16:creationId xmlns:a16="http://schemas.microsoft.com/office/drawing/2014/main" id="{3FB41574-269F-4D04-B736-1A7FCDEC86A7}"/>
              </a:ext>
            </a:extLst>
          </p:cNvPr>
          <p:cNvSpPr txBox="1"/>
          <p:nvPr/>
        </p:nvSpPr>
        <p:spPr>
          <a:xfrm>
            <a:off x="-3048" y="2951527"/>
            <a:ext cx="407155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1" dirty="0">
                <a:ln>
                  <a:solidFill>
                    <a:schemeClr val="bg2">
                      <a:lumMod val="10000"/>
                    </a:schemeClr>
                  </a:solidFill>
                </a:ln>
                <a:solidFill>
                  <a:schemeClr val="bg1"/>
                </a:solidFill>
                <a:latin typeface="Cambria"/>
                <a:ea typeface="Cambria"/>
                <a:cs typeface="Cambria"/>
                <a:sym typeface="Cambria"/>
              </a:rPr>
              <a:t>AGROHEALTH</a:t>
            </a:r>
            <a:endParaRPr sz="3600" dirty="0">
              <a:ln>
                <a:solidFill>
                  <a:schemeClr val="bg2">
                    <a:lumMod val="10000"/>
                  </a:schemeClr>
                </a:solidFill>
              </a:ln>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pen envelope"/>
          <p:cNvSpPr/>
          <p:nvPr/>
        </p:nvSpPr>
        <p:spPr>
          <a:xfrm rot="10800000" flipH="1" flipV="1">
            <a:off x="1245237" y="3862953"/>
            <a:ext cx="3093217" cy="877060"/>
          </a:xfrm>
          <a:prstGeom prst="triangle">
            <a:avLst/>
          </a:prstGeom>
          <a:gradFill flip="none" rotWithShape="1">
            <a:gsLst>
              <a:gs pos="0">
                <a:srgbClr val="EEB30C"/>
              </a:gs>
              <a:gs pos="100000">
                <a:srgbClr val="FEDB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59206" y="4740016"/>
            <a:ext cx="3093217" cy="1653606"/>
          </a:xfrm>
          <a:prstGeom prst="rect">
            <a:avLst/>
          </a:prstGeom>
          <a:gradFill flip="none" rotWithShape="1">
            <a:gsLst>
              <a:gs pos="55000">
                <a:schemeClr val="bg1"/>
              </a:gs>
              <a:gs pos="85825">
                <a:srgbClr val="FFFFB9"/>
              </a:gs>
              <a:gs pos="100000">
                <a:srgbClr val="FF993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rot="5400000" flipH="1">
            <a:off x="2654591"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1631000" y="814179"/>
            <a:ext cx="2359337" cy="5094109"/>
            <a:chOff x="452287" y="254405"/>
            <a:chExt cx="2359337" cy="5094109"/>
          </a:xfrm>
        </p:grpSpPr>
        <p:grpSp>
          <p:nvGrpSpPr>
            <p:cNvPr id="23" name="Group 22"/>
            <p:cNvGrpSpPr/>
            <p:nvPr/>
          </p:nvGrpSpPr>
          <p:grpSpPr>
            <a:xfrm>
              <a:off x="452287" y="254405"/>
              <a:ext cx="2359337" cy="5094109"/>
              <a:chOff x="3648951" y="-84249"/>
              <a:chExt cx="2875640" cy="6208872"/>
            </a:xfrm>
          </p:grpSpPr>
          <p:sp>
            <p:nvSpPr>
              <p:cNvPr id="12" name="Rectangle 11"/>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87119" y="3669041"/>
                <a:ext cx="2837472" cy="1132372"/>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01</a:t>
              </a:r>
            </a:p>
          </p:txBody>
        </p:sp>
        <p:sp>
          <p:nvSpPr>
            <p:cNvPr id="25" name="TextBox 24"/>
            <p:cNvSpPr txBox="1"/>
            <p:nvPr/>
          </p:nvSpPr>
          <p:spPr>
            <a:xfrm>
              <a:off x="467216" y="1549538"/>
              <a:ext cx="2338460" cy="307777"/>
            </a:xfrm>
            <a:prstGeom prst="rect">
              <a:avLst/>
            </a:prstGeom>
            <a:noFill/>
          </p:spPr>
          <p:txBody>
            <a:bodyPr wrap="square" lIns="91440" tIns="45720" rIns="91440" bIns="45720" rtlCol="0" anchor="t">
              <a:spAutoFit/>
            </a:bodyPr>
            <a:lstStyle/>
            <a:p>
              <a:pPr algn="ctr"/>
              <a:endParaRPr lang="en-US" sz="1400" dirty="0">
                <a:solidFill>
                  <a:schemeClr val="bg1">
                    <a:lumMod val="50000"/>
                  </a:schemeClr>
                </a:solidFill>
                <a:latin typeface="Arial Black" panose="020B0A04020102020204" pitchFamily="34" charset="0"/>
              </a:endParaRPr>
            </a:p>
          </p:txBody>
        </p:sp>
        <p:sp>
          <p:nvSpPr>
            <p:cNvPr id="26" name="TextBox 25"/>
            <p:cNvSpPr txBox="1"/>
            <p:nvPr/>
          </p:nvSpPr>
          <p:spPr>
            <a:xfrm>
              <a:off x="648353" y="1494932"/>
              <a:ext cx="1942202" cy="1677382"/>
            </a:xfrm>
            <a:prstGeom prst="rect">
              <a:avLst/>
            </a:prstGeom>
            <a:noFill/>
          </p:spPr>
          <p:txBody>
            <a:bodyPr wrap="square" lIns="91440" tIns="45720" rIns="91440" bIns="45720" rtlCol="0" anchor="t">
              <a:spAutoFit/>
            </a:bodyPr>
            <a:lstStyle/>
            <a:p>
              <a:r>
                <a:rPr lang="en-US" sz="1700" dirty="0">
                  <a:ea typeface="+mn-lt"/>
                  <a:cs typeface="+mn-lt"/>
                </a:rPr>
                <a:t>Stroke prediction is limited to only textual data, using Brain CT Scan it can be more efficient.</a:t>
              </a:r>
              <a:endParaRPr lang="en-US" sz="1700" dirty="0"/>
            </a:p>
            <a:p>
              <a:pPr algn="ctr"/>
              <a:endParaRPr lang="en-US" dirty="0">
                <a:solidFill>
                  <a:srgbClr val="FFC000"/>
                </a:solidFill>
                <a:latin typeface="Oswald" panose="02000503000000000000" pitchFamily="2" charset="0"/>
              </a:endParaRPr>
            </a:p>
          </p:txBody>
        </p:sp>
        <p:pic>
          <p:nvPicPr>
            <p:cNvPr id="28" name="Graphic 27" descr="Business Growth"/>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3653" y="3403116"/>
              <a:ext cx="678064" cy="678064"/>
            </a:xfrm>
            <a:prstGeom prst="rect">
              <a:avLst/>
            </a:prstGeom>
          </p:spPr>
        </p:pic>
      </p:grpSp>
      <p:sp>
        <p:nvSpPr>
          <p:cNvPr id="15" name="Isosceles Triangle 14"/>
          <p:cNvSpPr/>
          <p:nvPr/>
        </p:nvSpPr>
        <p:spPr>
          <a:xfrm rot="5400000">
            <a:off x="1205707"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5400000" flipH="1" flipV="1">
            <a:off x="2752316"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0800000" flipH="1" flipV="1">
            <a:off x="1259205" y="5516561"/>
            <a:ext cx="3093217" cy="877060"/>
          </a:xfrm>
          <a:prstGeom prst="triangle">
            <a:avLst/>
          </a:prstGeom>
          <a:solidFill>
            <a:srgbClr val="EEB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sed Evvelope Yellow"/>
          <p:cNvSpPr/>
          <p:nvPr/>
        </p:nvSpPr>
        <p:spPr>
          <a:xfrm rot="10800000" flipH="1">
            <a:off x="1259206" y="4740013"/>
            <a:ext cx="3093217" cy="877060"/>
          </a:xfrm>
          <a:prstGeom prst="triangle">
            <a:avLst/>
          </a:prstGeom>
          <a:solidFill>
            <a:srgbClr val="FED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rot="16200000" flipH="1" flipV="1">
            <a:off x="3358495"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pen envelope"/>
          <p:cNvSpPr/>
          <p:nvPr/>
        </p:nvSpPr>
        <p:spPr>
          <a:xfrm rot="10800000" flipH="1" flipV="1">
            <a:off x="4432466" y="3862953"/>
            <a:ext cx="3093217" cy="877060"/>
          </a:xfrm>
          <a:prstGeom prst="triangle">
            <a:avLst/>
          </a:prstGeom>
          <a:gradFill flip="none" rotWithShape="1">
            <a:gsLst>
              <a:gs pos="0">
                <a:srgbClr val="EA005F"/>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446435" y="4740016"/>
            <a:ext cx="3093217" cy="1653606"/>
          </a:xfrm>
          <a:prstGeom prst="rect">
            <a:avLst/>
          </a:prstGeom>
          <a:gradFill flip="none" rotWithShape="1">
            <a:gsLst>
              <a:gs pos="55000">
                <a:schemeClr val="bg1"/>
              </a:gs>
              <a:gs pos="85825">
                <a:srgbClr val="FFFFB9"/>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flipH="1">
            <a:off x="5841820"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711393" y="782432"/>
            <a:ext cx="2397959" cy="5094109"/>
            <a:chOff x="392788" y="254405"/>
            <a:chExt cx="2397959" cy="5094109"/>
          </a:xfrm>
        </p:grpSpPr>
        <p:grpSp>
          <p:nvGrpSpPr>
            <p:cNvPr id="36" name="Group 35"/>
            <p:cNvGrpSpPr/>
            <p:nvPr/>
          </p:nvGrpSpPr>
          <p:grpSpPr>
            <a:xfrm>
              <a:off x="452287" y="254405"/>
              <a:ext cx="2338460" cy="5094109"/>
              <a:chOff x="3648951" y="-84249"/>
              <a:chExt cx="2850194" cy="6208872"/>
            </a:xfrm>
          </p:grpSpPr>
          <p:sp>
            <p:nvSpPr>
              <p:cNvPr id="41" name="Rectangle 40"/>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648951" y="3567260"/>
                <a:ext cx="2850194" cy="1170540"/>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02</a:t>
              </a:r>
            </a:p>
          </p:txBody>
        </p:sp>
        <p:sp>
          <p:nvSpPr>
            <p:cNvPr id="38" name="TextBox 37"/>
            <p:cNvSpPr txBox="1"/>
            <p:nvPr/>
          </p:nvSpPr>
          <p:spPr>
            <a:xfrm>
              <a:off x="392788" y="1624318"/>
              <a:ext cx="2338460" cy="1877437"/>
            </a:xfrm>
            <a:prstGeom prst="rect">
              <a:avLst/>
            </a:prstGeom>
            <a:noFill/>
          </p:spPr>
          <p:txBody>
            <a:bodyPr wrap="square" lIns="91440" tIns="45720" rIns="91440" bIns="45720" rtlCol="0" anchor="t">
              <a:spAutoFit/>
            </a:bodyPr>
            <a:lstStyle/>
            <a:p>
              <a:pPr algn="ctr"/>
              <a:r>
                <a:rPr lang="en-US" sz="1700" dirty="0">
                  <a:ea typeface="+mn-lt"/>
                  <a:cs typeface="+mn-lt"/>
                </a:rPr>
                <a:t>For a very large area, used set of parameters can vary largely which could adversely affect the predicted output from the model</a:t>
              </a:r>
              <a:endParaRPr lang="en-US" sz="1700" dirty="0"/>
            </a:p>
            <a:p>
              <a:pPr algn="ctr"/>
              <a:endParaRPr lang="en-US" sz="1400" dirty="0">
                <a:solidFill>
                  <a:schemeClr val="bg1">
                    <a:lumMod val="50000"/>
                  </a:schemeClr>
                </a:solidFill>
                <a:latin typeface="Arial Black" panose="020B0A04020102020204" pitchFamily="34" charset="0"/>
              </a:endParaRPr>
            </a:p>
          </p:txBody>
        </p:sp>
        <p:pic>
          <p:nvPicPr>
            <p:cNvPr id="40" name="Graphic 39" descr="Bullsey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1899" y="3330047"/>
              <a:ext cx="678064" cy="678064"/>
            </a:xfrm>
            <a:prstGeom prst="rect">
              <a:avLst/>
            </a:prstGeom>
          </p:spPr>
        </p:pic>
      </p:grpSp>
      <p:sp>
        <p:nvSpPr>
          <p:cNvPr id="45" name="Isosceles Triangle 44"/>
          <p:cNvSpPr/>
          <p:nvPr/>
        </p:nvSpPr>
        <p:spPr>
          <a:xfrm rot="5400000">
            <a:off x="4392936"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5400000" flipH="1" flipV="1">
            <a:off x="5939545"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10800000" flipH="1" flipV="1">
            <a:off x="4446434" y="5516561"/>
            <a:ext cx="3093217" cy="877060"/>
          </a:xfrm>
          <a:prstGeom prst="triangle">
            <a:avLst/>
          </a:prstGeom>
          <a:solidFill>
            <a:srgbClr val="E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sed Evvelope Pink"/>
          <p:cNvSpPr/>
          <p:nvPr/>
        </p:nvSpPr>
        <p:spPr>
          <a:xfrm rot="10800000" flipH="1">
            <a:off x="4446435" y="4740013"/>
            <a:ext cx="3093217" cy="877060"/>
          </a:xfrm>
          <a:prstGeom prst="triangle">
            <a:avLst/>
          </a:prstGeom>
          <a:solidFill>
            <a:srgbClr val="FF3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Triangle 48"/>
          <p:cNvSpPr/>
          <p:nvPr/>
        </p:nvSpPr>
        <p:spPr>
          <a:xfrm rot="16200000" flipH="1" flipV="1">
            <a:off x="6545724"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pen envelope"/>
          <p:cNvSpPr/>
          <p:nvPr/>
        </p:nvSpPr>
        <p:spPr>
          <a:xfrm rot="10800000" flipH="1" flipV="1">
            <a:off x="7619695" y="3862953"/>
            <a:ext cx="3093217" cy="877060"/>
          </a:xfrm>
          <a:prstGeom prst="triangle">
            <a:avLst/>
          </a:prstGeom>
          <a:gradFill flip="none" rotWithShape="1">
            <a:gsLst>
              <a:gs pos="0">
                <a:srgbClr val="00999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33664" y="4740016"/>
            <a:ext cx="3093217" cy="1653606"/>
          </a:xfrm>
          <a:prstGeom prst="rect">
            <a:avLst/>
          </a:prstGeom>
          <a:gradFill flip="none" rotWithShape="1">
            <a:gsLst>
              <a:gs pos="55000">
                <a:schemeClr val="bg1"/>
              </a:gs>
              <a:gs pos="85825">
                <a:srgbClr val="FFFFB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rot="5400000" flipH="1">
            <a:off x="9029049"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7881755" y="782432"/>
            <a:ext cx="2353227" cy="5094109"/>
            <a:chOff x="437520" y="254405"/>
            <a:chExt cx="2353227" cy="5094109"/>
          </a:xfrm>
        </p:grpSpPr>
        <p:grpSp>
          <p:nvGrpSpPr>
            <p:cNvPr id="54" name="Group 53"/>
            <p:cNvGrpSpPr/>
            <p:nvPr/>
          </p:nvGrpSpPr>
          <p:grpSpPr>
            <a:xfrm>
              <a:off x="441849" y="254405"/>
              <a:ext cx="2348898" cy="5094109"/>
              <a:chOff x="3636229" y="-84249"/>
              <a:chExt cx="2862916" cy="6208872"/>
            </a:xfrm>
          </p:grpSpPr>
          <p:sp>
            <p:nvSpPr>
              <p:cNvPr id="59" name="Rectangle 58"/>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36229" y="3503647"/>
                <a:ext cx="2862916" cy="1234153"/>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03</a:t>
              </a:r>
            </a:p>
          </p:txBody>
        </p:sp>
        <p:sp>
          <p:nvSpPr>
            <p:cNvPr id="56" name="TextBox 55"/>
            <p:cNvSpPr txBox="1"/>
            <p:nvPr/>
          </p:nvSpPr>
          <p:spPr>
            <a:xfrm>
              <a:off x="437520" y="1624317"/>
              <a:ext cx="2338460" cy="1661993"/>
            </a:xfrm>
            <a:prstGeom prst="rect">
              <a:avLst/>
            </a:prstGeom>
            <a:noFill/>
          </p:spPr>
          <p:txBody>
            <a:bodyPr wrap="square" lIns="91440" tIns="45720" rIns="91440" bIns="45720" rtlCol="0" anchor="t">
              <a:spAutoFit/>
            </a:bodyPr>
            <a:lstStyle/>
            <a:p>
              <a:pPr algn="ctr"/>
              <a:r>
                <a:rPr lang="en-US" sz="1700" dirty="0">
                  <a:ea typeface="+mn-lt"/>
                  <a:cs typeface="+mn-lt"/>
                </a:rPr>
                <a:t>Healthcare Sector is one of the primary concern and crucial sectors, so the model's accuracy should be precise.</a:t>
              </a:r>
              <a:endParaRPr lang="en-US" sz="1700" dirty="0">
                <a:cs typeface="Calibri" panose="020F0502020204030204"/>
              </a:endParaRPr>
            </a:p>
            <a:p>
              <a:pPr algn="ctr"/>
              <a:endParaRPr lang="en-US" sz="1700" dirty="0">
                <a:solidFill>
                  <a:schemeClr val="bg1">
                    <a:lumMod val="50000"/>
                  </a:schemeClr>
                </a:solidFill>
                <a:latin typeface="Arial Black" panose="020B0A04020102020204" pitchFamily="34" charset="0"/>
              </a:endParaRPr>
            </a:p>
          </p:txBody>
        </p:sp>
        <p:pic>
          <p:nvPicPr>
            <p:cNvPr id="58" name="Graphic 57" descr="Hourglas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2776" y="3256979"/>
              <a:ext cx="678064" cy="678064"/>
            </a:xfrm>
            <a:prstGeom prst="rect">
              <a:avLst/>
            </a:prstGeom>
          </p:spPr>
        </p:pic>
      </p:grpSp>
      <p:sp>
        <p:nvSpPr>
          <p:cNvPr id="63" name="Isosceles Triangle 62"/>
          <p:cNvSpPr/>
          <p:nvPr/>
        </p:nvSpPr>
        <p:spPr>
          <a:xfrm rot="5400000">
            <a:off x="7580165"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p:nvSpPr>
        <p:spPr>
          <a:xfrm rot="5400000" flipH="1" flipV="1">
            <a:off x="9126774"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rot="10800000" flipH="1" flipV="1">
            <a:off x="7633663" y="5516561"/>
            <a:ext cx="3093217" cy="877060"/>
          </a:xfrm>
          <a:prstGeom prst="triangle">
            <a:avLst/>
          </a:prstGeom>
          <a:solidFill>
            <a:srgbClr val="009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losed Evvelope Turquoise"/>
          <p:cNvSpPr/>
          <p:nvPr/>
        </p:nvSpPr>
        <p:spPr>
          <a:xfrm rot="10800000" flipH="1">
            <a:off x="7633664" y="4740013"/>
            <a:ext cx="3093217" cy="877060"/>
          </a:xfrm>
          <a:prstGeom prst="triangle">
            <a:avLst/>
          </a:prstGeom>
          <a:solidFill>
            <a:srgbClr val="00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ight Triangle 66"/>
          <p:cNvSpPr/>
          <p:nvPr/>
        </p:nvSpPr>
        <p:spPr>
          <a:xfrm rot="16200000" flipH="1" flipV="1">
            <a:off x="9732953"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68856" y="5275443"/>
            <a:ext cx="38392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latin typeface="Roboto Black"/>
                <a:ea typeface="Roboto Black"/>
                <a:cs typeface="Calibri" panose="020F0502020204030204"/>
              </a:rPr>
              <a:t>Research Gaps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 fill="hold" grpId="0" nodeType="clickEffect">
                                  <p:stCondLst>
                                    <p:cond delay="0"/>
                                  </p:stCondLst>
                                  <p:childTnLst>
                                    <p:anim calcmode="lin" valueType="num">
                                      <p:cBhvr>
                                        <p:cTn id="6" dur="500"/>
                                        <p:tgtEl>
                                          <p:spTgt spid="18"/>
                                        </p:tgtEl>
                                        <p:attrNameLst>
                                          <p:attrName>ppt_x</p:attrName>
                                        </p:attrNameLst>
                                      </p:cBhvr>
                                      <p:tavLst>
                                        <p:tav tm="0">
                                          <p:val>
                                            <p:strVal val="ppt_x"/>
                                          </p:val>
                                        </p:tav>
                                        <p:tav tm="100000">
                                          <p:val>
                                            <p:strVal val="ppt_x"/>
                                          </p:val>
                                        </p:tav>
                                      </p:tavLst>
                                    </p:anim>
                                    <p:anim calcmode="lin" valueType="num">
                                      <p:cBhvr>
                                        <p:cTn id="7" dur="500"/>
                                        <p:tgtEl>
                                          <p:spTgt spid="18"/>
                                        </p:tgtEl>
                                        <p:attrNameLst>
                                          <p:attrName>ppt_y</p:attrName>
                                        </p:attrNameLst>
                                      </p:cBhvr>
                                      <p:tavLst>
                                        <p:tav tm="0">
                                          <p:val>
                                            <p:strVal val="ppt_y"/>
                                          </p:val>
                                        </p:tav>
                                        <p:tav tm="100000">
                                          <p:val>
                                            <p:strVal val="ppt_y-ppt_h/2"/>
                                          </p:val>
                                        </p:tav>
                                      </p:tavLst>
                                    </p:anim>
                                    <p:anim calcmode="lin" valueType="num">
                                      <p:cBhvr>
                                        <p:cTn id="8" dur="500"/>
                                        <p:tgtEl>
                                          <p:spTgt spid="18"/>
                                        </p:tgtEl>
                                        <p:attrNameLst>
                                          <p:attrName>ppt_w</p:attrName>
                                        </p:attrNameLst>
                                      </p:cBhvr>
                                      <p:tavLst>
                                        <p:tav tm="0">
                                          <p:val>
                                            <p:strVal val="ppt_w"/>
                                          </p:val>
                                        </p:tav>
                                        <p:tav tm="100000">
                                          <p:val>
                                            <p:strVal val="ppt_w"/>
                                          </p:val>
                                        </p:tav>
                                      </p:tavLst>
                                    </p:anim>
                                    <p:anim calcmode="lin" valueType="num">
                                      <p:cBhvr>
                                        <p:cTn id="9" dur="500"/>
                                        <p:tgtEl>
                                          <p:spTgt spid="18"/>
                                        </p:tgtEl>
                                        <p:attrNameLst>
                                          <p:attrName>ppt_h</p:attrName>
                                        </p:attrNameLst>
                                      </p:cBhvr>
                                      <p:tavLst>
                                        <p:tav tm="0">
                                          <p:val>
                                            <p:strVal val="ppt_h"/>
                                          </p:val>
                                        </p:tav>
                                        <p:tav tm="100000">
                                          <p:val>
                                            <p:fltVal val="0"/>
                                          </p:val>
                                        </p:tav>
                                      </p:tavLst>
                                    </p:anim>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17"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ppt_h/2"/>
                                          </p:val>
                                        </p:tav>
                                        <p:tav tm="100000">
                                          <p:val>
                                            <p:strVal val="#ppt_y"/>
                                          </p:val>
                                        </p:tav>
                                      </p:tavLst>
                                    </p:anim>
                                    <p:anim calcmode="lin" valueType="num">
                                      <p:cBhvr>
                                        <p:cTn id="16" dur="500" fill="hold"/>
                                        <p:tgtEl>
                                          <p:spTgt spid="9"/>
                                        </p:tgtEl>
                                        <p:attrNameLst>
                                          <p:attrName>ppt_w</p:attrName>
                                        </p:attrNameLst>
                                      </p:cBhvr>
                                      <p:tavLst>
                                        <p:tav tm="0">
                                          <p:val>
                                            <p:strVal val="#ppt_w"/>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4"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ppt_h/2"/>
                                          </p:val>
                                        </p:tav>
                                        <p:tav tm="100000">
                                          <p:val>
                                            <p:strVal val="#ppt_y"/>
                                          </p:val>
                                        </p:tav>
                                      </p:tavLst>
                                    </p:anim>
                                    <p:anim calcmode="lin" valueType="num">
                                      <p:cBhvr>
                                        <p:cTn id="23" dur="2000" fill="hold"/>
                                        <p:tgtEl>
                                          <p:spTgt spid="29"/>
                                        </p:tgtEl>
                                        <p:attrNameLst>
                                          <p:attrName>ppt_w</p:attrName>
                                        </p:attrNameLst>
                                      </p:cBhvr>
                                      <p:tavLst>
                                        <p:tav tm="0">
                                          <p:val>
                                            <p:strVal val="#ppt_w"/>
                                          </p:val>
                                        </p:tav>
                                        <p:tav tm="100000">
                                          <p:val>
                                            <p:strVal val="#ppt_w"/>
                                          </p:val>
                                        </p:tav>
                                      </p:tavLst>
                                    </p:anim>
                                    <p:anim calcmode="lin" valueType="num">
                                      <p:cBhvr>
                                        <p:cTn id="24" dur="2000" fill="hold"/>
                                        <p:tgtEl>
                                          <p:spTgt spid="29"/>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xit" presetSubtype="1" fill="hold" grpId="0" nodeType="clickEffect">
                                  <p:stCondLst>
                                    <p:cond delay="0"/>
                                  </p:stCondLst>
                                  <p:childTnLst>
                                    <p:anim calcmode="lin" valueType="num">
                                      <p:cBhvr>
                                        <p:cTn id="35" dur="500"/>
                                        <p:tgtEl>
                                          <p:spTgt spid="48"/>
                                        </p:tgtEl>
                                        <p:attrNameLst>
                                          <p:attrName>ppt_x</p:attrName>
                                        </p:attrNameLst>
                                      </p:cBhvr>
                                      <p:tavLst>
                                        <p:tav tm="0">
                                          <p:val>
                                            <p:strVal val="ppt_x"/>
                                          </p:val>
                                        </p:tav>
                                        <p:tav tm="100000">
                                          <p:val>
                                            <p:strVal val="ppt_x"/>
                                          </p:val>
                                        </p:tav>
                                      </p:tavLst>
                                    </p:anim>
                                    <p:anim calcmode="lin" valueType="num">
                                      <p:cBhvr>
                                        <p:cTn id="36" dur="500"/>
                                        <p:tgtEl>
                                          <p:spTgt spid="48"/>
                                        </p:tgtEl>
                                        <p:attrNameLst>
                                          <p:attrName>ppt_y</p:attrName>
                                        </p:attrNameLst>
                                      </p:cBhvr>
                                      <p:tavLst>
                                        <p:tav tm="0">
                                          <p:val>
                                            <p:strVal val="ppt_y"/>
                                          </p:val>
                                        </p:tav>
                                        <p:tav tm="100000">
                                          <p:val>
                                            <p:strVal val="ppt_y-ppt_h/2"/>
                                          </p:val>
                                        </p:tav>
                                      </p:tavLst>
                                    </p:anim>
                                    <p:anim calcmode="lin" valueType="num">
                                      <p:cBhvr>
                                        <p:cTn id="37" dur="500"/>
                                        <p:tgtEl>
                                          <p:spTgt spid="48"/>
                                        </p:tgtEl>
                                        <p:attrNameLst>
                                          <p:attrName>ppt_w</p:attrName>
                                        </p:attrNameLst>
                                      </p:cBhvr>
                                      <p:tavLst>
                                        <p:tav tm="0">
                                          <p:val>
                                            <p:strVal val="ppt_w"/>
                                          </p:val>
                                        </p:tav>
                                        <p:tav tm="100000">
                                          <p:val>
                                            <p:strVal val="ppt_w"/>
                                          </p:val>
                                        </p:tav>
                                      </p:tavLst>
                                    </p:anim>
                                    <p:anim calcmode="lin" valueType="num">
                                      <p:cBhvr>
                                        <p:cTn id="38" dur="500"/>
                                        <p:tgtEl>
                                          <p:spTgt spid="48"/>
                                        </p:tgtEl>
                                        <p:attrNameLst>
                                          <p:attrName>ppt_h</p:attrName>
                                        </p:attrNameLst>
                                      </p:cBhvr>
                                      <p:tavLst>
                                        <p:tav tm="0">
                                          <p:val>
                                            <p:strVal val="ppt_h"/>
                                          </p:val>
                                        </p:tav>
                                        <p:tav tm="100000">
                                          <p:val>
                                            <p:fltVal val="0"/>
                                          </p:val>
                                        </p:tav>
                                      </p:tavLst>
                                    </p:anim>
                                    <p:set>
                                      <p:cBhvr>
                                        <p:cTn id="39" dur="1" fill="hold">
                                          <p:stCondLst>
                                            <p:cond delay="499"/>
                                          </p:stCondLst>
                                        </p:cTn>
                                        <p:tgtEl>
                                          <p:spTgt spid="48"/>
                                        </p:tgtEl>
                                        <p:attrNameLst>
                                          <p:attrName>style.visibility</p:attrName>
                                        </p:attrNameLst>
                                      </p:cBhvr>
                                      <p:to>
                                        <p:strVal val="hidden"/>
                                      </p:to>
                                    </p:set>
                                  </p:childTnLst>
                                </p:cTn>
                              </p:par>
                            </p:childTnLst>
                          </p:cTn>
                        </p:par>
                        <p:par>
                          <p:cTn id="40" fill="hold">
                            <p:stCondLst>
                              <p:cond delay="500"/>
                            </p:stCondLst>
                            <p:childTnLst>
                              <p:par>
                                <p:cTn id="41" presetID="17"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ppt_x</p:attrName>
                                        </p:attrNameLst>
                                      </p:cBhvr>
                                      <p:tavLst>
                                        <p:tav tm="0">
                                          <p:val>
                                            <p:strVal val="#ppt_x"/>
                                          </p:val>
                                        </p:tav>
                                        <p:tav tm="100000">
                                          <p:val>
                                            <p:strVal val="#ppt_x"/>
                                          </p:val>
                                        </p:tav>
                                      </p:tavLst>
                                    </p:anim>
                                    <p:anim calcmode="lin" valueType="num">
                                      <p:cBhvr>
                                        <p:cTn id="44" dur="500" fill="hold"/>
                                        <p:tgtEl>
                                          <p:spTgt spid="32"/>
                                        </p:tgtEl>
                                        <p:attrNameLst>
                                          <p:attrName>ppt_y</p:attrName>
                                        </p:attrNameLst>
                                      </p:cBhvr>
                                      <p:tavLst>
                                        <p:tav tm="0">
                                          <p:val>
                                            <p:strVal val="#ppt_y+#ppt_h/2"/>
                                          </p:val>
                                        </p:tav>
                                        <p:tav tm="100000">
                                          <p:val>
                                            <p:strVal val="#ppt_y"/>
                                          </p:val>
                                        </p:tav>
                                      </p:tavLst>
                                    </p:anim>
                                    <p:anim calcmode="lin" valueType="num">
                                      <p:cBhvr>
                                        <p:cTn id="45" dur="500" fill="hold"/>
                                        <p:tgtEl>
                                          <p:spTgt spid="32"/>
                                        </p:tgtEl>
                                        <p:attrNameLst>
                                          <p:attrName>ppt_w</p:attrName>
                                        </p:attrNameLst>
                                      </p:cBhvr>
                                      <p:tavLst>
                                        <p:tav tm="0">
                                          <p:val>
                                            <p:strVal val="#ppt_w"/>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4"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2000" fill="hold"/>
                                        <p:tgtEl>
                                          <p:spTgt spid="35"/>
                                        </p:tgtEl>
                                        <p:attrNameLst>
                                          <p:attrName>ppt_x</p:attrName>
                                        </p:attrNameLst>
                                      </p:cBhvr>
                                      <p:tavLst>
                                        <p:tav tm="0">
                                          <p:val>
                                            <p:strVal val="#ppt_x"/>
                                          </p:val>
                                        </p:tav>
                                        <p:tav tm="100000">
                                          <p:val>
                                            <p:strVal val="#ppt_x"/>
                                          </p:val>
                                        </p:tav>
                                      </p:tavLst>
                                    </p:anim>
                                    <p:anim calcmode="lin" valueType="num">
                                      <p:cBhvr>
                                        <p:cTn id="51" dur="2000" fill="hold"/>
                                        <p:tgtEl>
                                          <p:spTgt spid="35"/>
                                        </p:tgtEl>
                                        <p:attrNameLst>
                                          <p:attrName>ppt_y</p:attrName>
                                        </p:attrNameLst>
                                      </p:cBhvr>
                                      <p:tavLst>
                                        <p:tav tm="0">
                                          <p:val>
                                            <p:strVal val="#ppt_y+#ppt_h/2"/>
                                          </p:val>
                                        </p:tav>
                                        <p:tav tm="100000">
                                          <p:val>
                                            <p:strVal val="#ppt_y"/>
                                          </p:val>
                                        </p:tav>
                                      </p:tavLst>
                                    </p:anim>
                                    <p:anim calcmode="lin" valueType="num">
                                      <p:cBhvr>
                                        <p:cTn id="52" dur="2000" fill="hold"/>
                                        <p:tgtEl>
                                          <p:spTgt spid="35"/>
                                        </p:tgtEl>
                                        <p:attrNameLst>
                                          <p:attrName>ppt_w</p:attrName>
                                        </p:attrNameLst>
                                      </p:cBhvr>
                                      <p:tavLst>
                                        <p:tav tm="0">
                                          <p:val>
                                            <p:strVal val="#ppt_w"/>
                                          </p:val>
                                        </p:tav>
                                        <p:tav tm="100000">
                                          <p:val>
                                            <p:strVal val="#ppt_w"/>
                                          </p:val>
                                        </p:tav>
                                      </p:tavLst>
                                    </p:anim>
                                    <p:anim calcmode="lin" valueType="num">
                                      <p:cBhvr>
                                        <p:cTn id="53" dur="200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xit" presetSubtype="1" fill="hold" grpId="0" nodeType="clickEffect">
                                  <p:stCondLst>
                                    <p:cond delay="0"/>
                                  </p:stCondLst>
                                  <p:childTnLst>
                                    <p:anim calcmode="lin" valueType="num">
                                      <p:cBhvr>
                                        <p:cTn id="64" dur="500"/>
                                        <p:tgtEl>
                                          <p:spTgt spid="66"/>
                                        </p:tgtEl>
                                        <p:attrNameLst>
                                          <p:attrName>ppt_x</p:attrName>
                                        </p:attrNameLst>
                                      </p:cBhvr>
                                      <p:tavLst>
                                        <p:tav tm="0">
                                          <p:val>
                                            <p:strVal val="ppt_x"/>
                                          </p:val>
                                        </p:tav>
                                        <p:tav tm="100000">
                                          <p:val>
                                            <p:strVal val="ppt_x"/>
                                          </p:val>
                                        </p:tav>
                                      </p:tavLst>
                                    </p:anim>
                                    <p:anim calcmode="lin" valueType="num">
                                      <p:cBhvr>
                                        <p:cTn id="65" dur="500"/>
                                        <p:tgtEl>
                                          <p:spTgt spid="66"/>
                                        </p:tgtEl>
                                        <p:attrNameLst>
                                          <p:attrName>ppt_y</p:attrName>
                                        </p:attrNameLst>
                                      </p:cBhvr>
                                      <p:tavLst>
                                        <p:tav tm="0">
                                          <p:val>
                                            <p:strVal val="ppt_y"/>
                                          </p:val>
                                        </p:tav>
                                        <p:tav tm="100000">
                                          <p:val>
                                            <p:strVal val="ppt_y-ppt_h/2"/>
                                          </p:val>
                                        </p:tav>
                                      </p:tavLst>
                                    </p:anim>
                                    <p:anim calcmode="lin" valueType="num">
                                      <p:cBhvr>
                                        <p:cTn id="66" dur="500"/>
                                        <p:tgtEl>
                                          <p:spTgt spid="66"/>
                                        </p:tgtEl>
                                        <p:attrNameLst>
                                          <p:attrName>ppt_w</p:attrName>
                                        </p:attrNameLst>
                                      </p:cBhvr>
                                      <p:tavLst>
                                        <p:tav tm="0">
                                          <p:val>
                                            <p:strVal val="ppt_w"/>
                                          </p:val>
                                        </p:tav>
                                        <p:tav tm="100000">
                                          <p:val>
                                            <p:strVal val="ppt_w"/>
                                          </p:val>
                                        </p:tav>
                                      </p:tavLst>
                                    </p:anim>
                                    <p:anim calcmode="lin" valueType="num">
                                      <p:cBhvr>
                                        <p:cTn id="67" dur="500"/>
                                        <p:tgtEl>
                                          <p:spTgt spid="66"/>
                                        </p:tgtEl>
                                        <p:attrNameLst>
                                          <p:attrName>ppt_h</p:attrName>
                                        </p:attrNameLst>
                                      </p:cBhvr>
                                      <p:tavLst>
                                        <p:tav tm="0">
                                          <p:val>
                                            <p:strVal val="ppt_h"/>
                                          </p:val>
                                        </p:tav>
                                        <p:tav tm="100000">
                                          <p:val>
                                            <p:fltVal val="0"/>
                                          </p:val>
                                        </p:tav>
                                      </p:tavLst>
                                    </p:anim>
                                    <p:set>
                                      <p:cBhvr>
                                        <p:cTn id="68" dur="1" fill="hold">
                                          <p:stCondLst>
                                            <p:cond delay="499"/>
                                          </p:stCondLst>
                                        </p:cTn>
                                        <p:tgtEl>
                                          <p:spTgt spid="66"/>
                                        </p:tgtEl>
                                        <p:attrNameLst>
                                          <p:attrName>style.visibility</p:attrName>
                                        </p:attrNameLst>
                                      </p:cBhvr>
                                      <p:to>
                                        <p:strVal val="hidden"/>
                                      </p:to>
                                    </p:set>
                                  </p:childTnLst>
                                </p:cTn>
                              </p:par>
                            </p:childTnLst>
                          </p:cTn>
                        </p:par>
                        <p:par>
                          <p:cTn id="69" fill="hold">
                            <p:stCondLst>
                              <p:cond delay="500"/>
                            </p:stCondLst>
                            <p:childTnLst>
                              <p:par>
                                <p:cTn id="70" presetID="17" presetClass="entr" presetSubtype="4"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ppt_x</p:attrName>
                                        </p:attrNameLst>
                                      </p:cBhvr>
                                      <p:tavLst>
                                        <p:tav tm="0">
                                          <p:val>
                                            <p:strVal val="#ppt_x"/>
                                          </p:val>
                                        </p:tav>
                                        <p:tav tm="100000">
                                          <p:val>
                                            <p:strVal val="#ppt_x"/>
                                          </p:val>
                                        </p:tav>
                                      </p:tavLst>
                                    </p:anim>
                                    <p:anim calcmode="lin" valueType="num">
                                      <p:cBhvr>
                                        <p:cTn id="73" dur="500" fill="hold"/>
                                        <p:tgtEl>
                                          <p:spTgt spid="50"/>
                                        </p:tgtEl>
                                        <p:attrNameLst>
                                          <p:attrName>ppt_y</p:attrName>
                                        </p:attrNameLst>
                                      </p:cBhvr>
                                      <p:tavLst>
                                        <p:tav tm="0">
                                          <p:val>
                                            <p:strVal val="#ppt_y+#ppt_h/2"/>
                                          </p:val>
                                        </p:tav>
                                        <p:tav tm="100000">
                                          <p:val>
                                            <p:strVal val="#ppt_y"/>
                                          </p:val>
                                        </p:tav>
                                      </p:tavLst>
                                    </p:anim>
                                    <p:anim calcmode="lin" valueType="num">
                                      <p:cBhvr>
                                        <p:cTn id="74" dur="500" fill="hold"/>
                                        <p:tgtEl>
                                          <p:spTgt spid="50"/>
                                        </p:tgtEl>
                                        <p:attrNameLst>
                                          <p:attrName>ppt_w</p:attrName>
                                        </p:attrNameLst>
                                      </p:cBhvr>
                                      <p:tavLst>
                                        <p:tav tm="0">
                                          <p:val>
                                            <p:strVal val="#ppt_w"/>
                                          </p:val>
                                        </p:tav>
                                        <p:tav tm="100000">
                                          <p:val>
                                            <p:strVal val="#ppt_w"/>
                                          </p:val>
                                        </p:tav>
                                      </p:tavLst>
                                    </p:anim>
                                    <p:anim calcmode="lin" valueType="num">
                                      <p:cBhvr>
                                        <p:cTn id="75" dur="500" fill="hold"/>
                                        <p:tgtEl>
                                          <p:spTgt spid="50"/>
                                        </p:tgtEl>
                                        <p:attrNameLst>
                                          <p:attrName>ppt_h</p:attrName>
                                        </p:attrNameLst>
                                      </p:cBhvr>
                                      <p:tavLst>
                                        <p:tav tm="0">
                                          <p:val>
                                            <p:fltVal val="0"/>
                                          </p:val>
                                        </p:tav>
                                        <p:tav tm="100000">
                                          <p:val>
                                            <p:strVal val="#ppt_h"/>
                                          </p:val>
                                        </p:tav>
                                      </p:tavLst>
                                    </p:anim>
                                  </p:childTnLst>
                                </p:cTn>
                              </p:par>
                            </p:childTnLst>
                          </p:cTn>
                        </p:par>
                        <p:par>
                          <p:cTn id="76" fill="hold">
                            <p:stCondLst>
                              <p:cond delay="1000"/>
                            </p:stCondLst>
                            <p:childTnLst>
                              <p:par>
                                <p:cTn id="77" presetID="17" presetClass="entr" presetSubtype="4"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2000" fill="hold"/>
                                        <p:tgtEl>
                                          <p:spTgt spid="53"/>
                                        </p:tgtEl>
                                        <p:attrNameLst>
                                          <p:attrName>ppt_x</p:attrName>
                                        </p:attrNameLst>
                                      </p:cBhvr>
                                      <p:tavLst>
                                        <p:tav tm="0">
                                          <p:val>
                                            <p:strVal val="#ppt_x"/>
                                          </p:val>
                                        </p:tav>
                                        <p:tav tm="100000">
                                          <p:val>
                                            <p:strVal val="#ppt_x"/>
                                          </p:val>
                                        </p:tav>
                                      </p:tavLst>
                                    </p:anim>
                                    <p:anim calcmode="lin" valueType="num">
                                      <p:cBhvr>
                                        <p:cTn id="80" dur="2000" fill="hold"/>
                                        <p:tgtEl>
                                          <p:spTgt spid="53"/>
                                        </p:tgtEl>
                                        <p:attrNameLst>
                                          <p:attrName>ppt_y</p:attrName>
                                        </p:attrNameLst>
                                      </p:cBhvr>
                                      <p:tavLst>
                                        <p:tav tm="0">
                                          <p:val>
                                            <p:strVal val="#ppt_y+#ppt_h/2"/>
                                          </p:val>
                                        </p:tav>
                                        <p:tav tm="100000">
                                          <p:val>
                                            <p:strVal val="#ppt_y"/>
                                          </p:val>
                                        </p:tav>
                                      </p:tavLst>
                                    </p:anim>
                                    <p:anim calcmode="lin" valueType="num">
                                      <p:cBhvr>
                                        <p:cTn id="81" dur="2000" fill="hold"/>
                                        <p:tgtEl>
                                          <p:spTgt spid="53"/>
                                        </p:tgtEl>
                                        <p:attrNameLst>
                                          <p:attrName>ppt_w</p:attrName>
                                        </p:attrNameLst>
                                      </p:cBhvr>
                                      <p:tavLst>
                                        <p:tav tm="0">
                                          <p:val>
                                            <p:strVal val="#ppt_w"/>
                                          </p:val>
                                        </p:tav>
                                        <p:tav tm="100000">
                                          <p:val>
                                            <p:strVal val="#ppt_w"/>
                                          </p:val>
                                        </p:tav>
                                      </p:tavLst>
                                    </p:anim>
                                    <p:anim calcmode="lin" valueType="num">
                                      <p:cBhvr>
                                        <p:cTn id="82" dur="2000" fill="hold"/>
                                        <p:tgtEl>
                                          <p:spTgt spid="53"/>
                                        </p:tgtEl>
                                        <p:attrNameLst>
                                          <p:attrName>ppt_h</p:attrName>
                                        </p:attrNameLst>
                                      </p:cBhvr>
                                      <p:tavLst>
                                        <p:tav tm="0">
                                          <p:val>
                                            <p:fltVal val="0"/>
                                          </p:val>
                                        </p:tav>
                                        <p:tav tm="100000">
                                          <p:val>
                                            <p:strVal val="#ppt_h"/>
                                          </p:val>
                                        </p:tav>
                                      </p:tavLst>
                                    </p:anim>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18" grpId="0" animBg="1"/>
      <p:bldP spid="31" grpId="0" animBg="1"/>
      <p:bldP spid="32" grpId="0" animBg="1"/>
      <p:bldP spid="34" grpId="0" animBg="1"/>
      <p:bldP spid="48" grpId="0" animBg="1"/>
      <p:bldP spid="49" grpId="0" animBg="1"/>
      <p:bldP spid="50" grpId="0" animBg="1"/>
      <p:bldP spid="52" grpId="0" animBg="1"/>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10;&#10;Description automatically generated"/>
          <p:cNvPicPr>
            <a:picLocks noChangeAspect="1"/>
          </p:cNvPicPr>
          <p:nvPr/>
        </p:nvPicPr>
        <p:blipFill>
          <a:blip r:embed="rId2"/>
          <a:stretch>
            <a:fillRect/>
          </a:stretch>
        </p:blipFill>
        <p:spPr>
          <a:xfrm>
            <a:off x="933215" y="1243586"/>
            <a:ext cx="4530607" cy="4145049"/>
          </a:xfrm>
          <a:prstGeom prst="rect">
            <a:avLst/>
          </a:prstGeom>
        </p:spPr>
      </p:pic>
      <p:pic>
        <p:nvPicPr>
          <p:cNvPr id="4" name="Picture 4" descr="A picture containing text, clipart&#10;&#10;Description automatically generated"/>
          <p:cNvPicPr>
            <a:picLocks noChangeAspect="1"/>
          </p:cNvPicPr>
          <p:nvPr/>
        </p:nvPicPr>
        <p:blipFill>
          <a:blip r:embed="rId3"/>
          <a:stretch>
            <a:fillRect/>
          </a:stretch>
        </p:blipFill>
        <p:spPr>
          <a:xfrm>
            <a:off x="6098675" y="560018"/>
            <a:ext cx="631390" cy="685800"/>
          </a:xfrm>
          <a:prstGeom prst="rect">
            <a:avLst/>
          </a:prstGeom>
        </p:spPr>
      </p:pic>
      <p:sp>
        <p:nvSpPr>
          <p:cNvPr id="5" name="Rectangle 4"/>
          <p:cNvSpPr/>
          <p:nvPr/>
        </p:nvSpPr>
        <p:spPr>
          <a:xfrm>
            <a:off x="2087" y="7306"/>
            <a:ext cx="12901807" cy="6857999"/>
          </a:xfrm>
          <a:prstGeom prst="rect">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72C4"/>
              </a:solidFill>
            </a:endParaRPr>
          </a:p>
        </p:txBody>
      </p:sp>
      <p:pic>
        <p:nvPicPr>
          <p:cNvPr id="6" name="Picture 6" descr="Icon&#10;&#10;Description automatically generated"/>
          <p:cNvPicPr>
            <a:picLocks noChangeAspect="1"/>
          </p:cNvPicPr>
          <p:nvPr/>
        </p:nvPicPr>
        <p:blipFill>
          <a:blip r:embed="rId2"/>
          <a:stretch>
            <a:fillRect/>
          </a:stretch>
        </p:blipFill>
        <p:spPr>
          <a:xfrm>
            <a:off x="770804" y="1811581"/>
            <a:ext cx="3712162" cy="3392457"/>
          </a:xfrm>
          <a:prstGeom prst="rect">
            <a:avLst/>
          </a:prstGeom>
        </p:spPr>
      </p:pic>
      <p:pic>
        <p:nvPicPr>
          <p:cNvPr id="7" name="Picture 7" descr="A picture containing windmill&#10;&#10;Description automatically generated"/>
          <p:cNvPicPr>
            <a:picLocks noChangeAspect="1"/>
          </p:cNvPicPr>
          <p:nvPr/>
        </p:nvPicPr>
        <p:blipFill>
          <a:blip r:embed="rId4"/>
          <a:stretch>
            <a:fillRect/>
          </a:stretch>
        </p:blipFill>
        <p:spPr>
          <a:xfrm>
            <a:off x="2720622" y="3376211"/>
            <a:ext cx="1040460" cy="1036912"/>
          </a:xfrm>
          <a:prstGeom prst="rect">
            <a:avLst/>
          </a:prstGeom>
        </p:spPr>
      </p:pic>
      <p:pic>
        <p:nvPicPr>
          <p:cNvPr id="8" name="Picture 8"/>
          <p:cNvPicPr>
            <a:picLocks noChangeAspect="1"/>
          </p:cNvPicPr>
          <p:nvPr/>
        </p:nvPicPr>
        <p:blipFill>
          <a:blip r:embed="rId5"/>
          <a:stretch>
            <a:fillRect/>
          </a:stretch>
        </p:blipFill>
        <p:spPr>
          <a:xfrm>
            <a:off x="2720622" y="2222786"/>
            <a:ext cx="1162756" cy="1151834"/>
          </a:xfrm>
          <a:prstGeom prst="rect">
            <a:avLst/>
          </a:prstGeom>
        </p:spPr>
      </p:pic>
      <p:pic>
        <p:nvPicPr>
          <p:cNvPr id="9" name="Picture 9"/>
          <p:cNvPicPr>
            <a:picLocks noChangeAspect="1"/>
          </p:cNvPicPr>
          <p:nvPr/>
        </p:nvPicPr>
        <p:blipFill>
          <a:blip r:embed="rId6"/>
          <a:stretch>
            <a:fillRect/>
          </a:stretch>
        </p:blipFill>
        <p:spPr>
          <a:xfrm rot="2220000">
            <a:off x="2927887" y="2882349"/>
            <a:ext cx="1360312" cy="1003702"/>
          </a:xfrm>
          <a:prstGeom prst="rect">
            <a:avLst/>
          </a:prstGeom>
        </p:spPr>
      </p:pic>
      <p:pic>
        <p:nvPicPr>
          <p:cNvPr id="10" name="Picture 10" descr="A picture containing text, clipart&#10;&#10;Description automatically generated"/>
          <p:cNvPicPr>
            <a:picLocks noChangeAspect="1"/>
          </p:cNvPicPr>
          <p:nvPr/>
        </p:nvPicPr>
        <p:blipFill>
          <a:blip r:embed="rId3"/>
          <a:stretch>
            <a:fillRect/>
          </a:stretch>
        </p:blipFill>
        <p:spPr>
          <a:xfrm>
            <a:off x="6407962" y="1200479"/>
            <a:ext cx="600075" cy="685800"/>
          </a:xfrm>
          <a:prstGeom prst="rect">
            <a:avLst/>
          </a:prstGeom>
        </p:spPr>
      </p:pic>
      <p:sp>
        <p:nvSpPr>
          <p:cNvPr id="11" name="TextBox 10"/>
          <p:cNvSpPr txBox="1"/>
          <p:nvPr/>
        </p:nvSpPr>
        <p:spPr>
          <a:xfrm>
            <a:off x="7402804" y="1250991"/>
            <a:ext cx="38790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chemeClr val="accent4"/>
                </a:solidFill>
                <a:cs typeface="Calibri" panose="020F0502020204030204"/>
              </a:rPr>
              <a:t>Focusing on real life</a:t>
            </a:r>
          </a:p>
        </p:txBody>
      </p:sp>
      <p:pic>
        <p:nvPicPr>
          <p:cNvPr id="14" name="Picture 14"/>
          <p:cNvPicPr>
            <a:picLocks noChangeAspect="1"/>
          </p:cNvPicPr>
          <p:nvPr/>
        </p:nvPicPr>
        <p:blipFill>
          <a:blip r:embed="rId7"/>
          <a:stretch>
            <a:fillRect/>
          </a:stretch>
        </p:blipFill>
        <p:spPr>
          <a:xfrm>
            <a:off x="6380445" y="3002844"/>
            <a:ext cx="638175" cy="457200"/>
          </a:xfrm>
          <a:prstGeom prst="rect">
            <a:avLst/>
          </a:prstGeom>
        </p:spPr>
      </p:pic>
      <p:sp>
        <p:nvSpPr>
          <p:cNvPr id="15" name="TextBox 14"/>
          <p:cNvSpPr txBox="1"/>
          <p:nvPr/>
        </p:nvSpPr>
        <p:spPr>
          <a:xfrm>
            <a:off x="7463409" y="2885974"/>
            <a:ext cx="47265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rgbClr val="FF0000"/>
                </a:solidFill>
                <a:cs typeface="Calibri" panose="020F0502020204030204"/>
              </a:rPr>
              <a:t>Predicting life Expectancy</a:t>
            </a:r>
          </a:p>
        </p:txBody>
      </p:sp>
      <p:pic>
        <p:nvPicPr>
          <p:cNvPr id="17" name="Picture 17" descr="Icon&#10;&#10;Description automatically generated"/>
          <p:cNvPicPr>
            <a:picLocks noChangeAspect="1"/>
          </p:cNvPicPr>
          <p:nvPr/>
        </p:nvPicPr>
        <p:blipFill>
          <a:blip r:embed="rId8"/>
          <a:stretch>
            <a:fillRect/>
          </a:stretch>
        </p:blipFill>
        <p:spPr>
          <a:xfrm>
            <a:off x="6459832" y="4526374"/>
            <a:ext cx="495300" cy="533400"/>
          </a:xfrm>
          <a:prstGeom prst="rect">
            <a:avLst/>
          </a:prstGeom>
        </p:spPr>
      </p:pic>
      <p:sp>
        <p:nvSpPr>
          <p:cNvPr id="18" name="TextBox 17"/>
          <p:cNvSpPr txBox="1"/>
          <p:nvPr/>
        </p:nvSpPr>
        <p:spPr>
          <a:xfrm>
            <a:off x="7463409" y="4520957"/>
            <a:ext cx="35628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err="1">
                <a:solidFill>
                  <a:srgbClr val="00B050"/>
                </a:solidFill>
                <a:cs typeface="Calibri" panose="020F0502020204030204"/>
              </a:rPr>
              <a:t>Stroke</a:t>
            </a:r>
            <a:r>
              <a:rPr lang="en-US" sz="3200" dirty="0">
                <a:solidFill>
                  <a:srgbClr val="00B050"/>
                </a:solidFill>
                <a:cs typeface="Calibri" panose="020F0502020204030204"/>
              </a:rPr>
              <a:t> prediction</a:t>
            </a:r>
          </a:p>
        </p:txBody>
      </p:sp>
      <p:sp>
        <p:nvSpPr>
          <p:cNvPr id="20" name="TextBox 19"/>
          <p:cNvSpPr txBox="1"/>
          <p:nvPr/>
        </p:nvSpPr>
        <p:spPr>
          <a:xfrm>
            <a:off x="5047989" y="19415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dirty="0">
                <a:solidFill>
                  <a:schemeClr val="bg1"/>
                </a:solidFill>
                <a:latin typeface="Bodoni MT"/>
              </a:rPr>
              <a:t>Objective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90101" y="791834"/>
            <a:ext cx="11259456" cy="5194488"/>
            <a:chOff x="360219" y="239058"/>
            <a:chExt cx="11259456" cy="5194488"/>
          </a:xfrm>
        </p:grpSpPr>
        <p:cxnSp>
          <p:nvCxnSpPr>
            <p:cNvPr id="29" name="Connector: Elbow 28"/>
            <p:cNvCxnSpPr>
              <a:stCxn id="24" idx="6"/>
              <a:endCxn id="25" idx="2"/>
            </p:cNvCxnSpPr>
            <p:nvPr/>
          </p:nvCxnSpPr>
          <p:spPr>
            <a:xfrm flipV="1">
              <a:off x="2754910" y="1192726"/>
              <a:ext cx="198963" cy="2232646"/>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24" idx="6"/>
              <a:endCxn id="31" idx="2"/>
            </p:cNvCxnSpPr>
            <p:nvPr/>
          </p:nvCxnSpPr>
          <p:spPr>
            <a:xfrm>
              <a:off x="2754910" y="3425372"/>
              <a:ext cx="171153" cy="1072845"/>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p:cNvCxnSpPr>
              <a:stCxn id="42" idx="6"/>
              <a:endCxn id="37" idx="2"/>
            </p:cNvCxnSpPr>
            <p:nvPr/>
          </p:nvCxnSpPr>
          <p:spPr>
            <a:xfrm>
              <a:off x="5550068" y="1192726"/>
              <a:ext cx="562262" cy="2072991"/>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43" idx="6"/>
              <a:endCxn id="57" idx="2"/>
            </p:cNvCxnSpPr>
            <p:nvPr/>
          </p:nvCxnSpPr>
          <p:spPr>
            <a:xfrm flipV="1">
              <a:off x="5522258" y="3712525"/>
              <a:ext cx="590072" cy="78569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8" idx="6"/>
              <a:endCxn id="39" idx="2"/>
            </p:cNvCxnSpPr>
            <p:nvPr/>
          </p:nvCxnSpPr>
          <p:spPr>
            <a:xfrm>
              <a:off x="8618024" y="3425372"/>
              <a:ext cx="64628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360219" y="2306781"/>
              <a:ext cx="2394691" cy="2244437"/>
              <a:chOff x="360219" y="2306781"/>
              <a:chExt cx="2394691" cy="2244437"/>
            </a:xfrm>
          </p:grpSpPr>
          <p:sp>
            <p:nvSpPr>
              <p:cNvPr id="5" name="Octagon 4"/>
              <p:cNvSpPr/>
              <p:nvPr/>
            </p:nvSpPr>
            <p:spPr>
              <a:xfrm>
                <a:off x="360219" y="2306781"/>
                <a:ext cx="2244437" cy="2244437"/>
              </a:xfrm>
              <a:prstGeom prst="octagon">
                <a:avLst/>
              </a:prstGeom>
              <a:gradFill flip="none" rotWithShape="1">
                <a:gsLst>
                  <a:gs pos="0">
                    <a:srgbClr val="003366"/>
                  </a:gs>
                  <a:gs pos="100000">
                    <a:srgbClr val="0080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ctagon 5"/>
              <p:cNvSpPr/>
              <p:nvPr/>
            </p:nvSpPr>
            <p:spPr>
              <a:xfrm>
                <a:off x="572325" y="2518887"/>
                <a:ext cx="1820223" cy="182022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493653" y="3294743"/>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Lightbulb"/>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2396" y="3108958"/>
                <a:ext cx="640080" cy="640080"/>
              </a:xfrm>
              <a:prstGeom prst="rect">
                <a:avLst/>
              </a:prstGeom>
            </p:spPr>
          </p:pic>
          <p:sp>
            <p:nvSpPr>
              <p:cNvPr id="69" name="TextBox 68"/>
              <p:cNvSpPr txBox="1"/>
              <p:nvPr/>
            </p:nvSpPr>
            <p:spPr>
              <a:xfrm>
                <a:off x="974632" y="3712524"/>
                <a:ext cx="1088163" cy="521970"/>
              </a:xfrm>
              <a:prstGeom prst="rect">
                <a:avLst/>
              </a:prstGeom>
              <a:noFill/>
            </p:spPr>
            <p:txBody>
              <a:bodyPr wrap="square" rtlCol="0">
                <a:spAutoFit/>
              </a:bodyPr>
              <a:lstStyle/>
              <a:p>
                <a:pPr algn="ctr"/>
                <a:r>
                  <a:rPr lang="en-US" sz="1400" b="1" dirty="0">
                    <a:latin typeface="Bahnschrift" panose="020B0502040204020203" charset="0"/>
                    <a:ea typeface="Roboto" panose="02000000000000000000" pitchFamily="2" charset="0"/>
                    <a:cs typeface="Bahnschrift" panose="020B0502040204020203" charset="0"/>
                  </a:rPr>
                  <a:t>Data Collection</a:t>
                </a:r>
              </a:p>
            </p:txBody>
          </p:sp>
        </p:grpSp>
        <p:grpSp>
          <p:nvGrpSpPr>
            <p:cNvPr id="84" name="Group 83"/>
            <p:cNvGrpSpPr/>
            <p:nvPr/>
          </p:nvGrpSpPr>
          <p:grpSpPr>
            <a:xfrm>
              <a:off x="6112330" y="2306781"/>
              <a:ext cx="2505694" cy="2244437"/>
              <a:chOff x="6112330" y="2306781"/>
              <a:chExt cx="2505694" cy="2244437"/>
            </a:xfrm>
          </p:grpSpPr>
          <p:sp>
            <p:nvSpPr>
              <p:cNvPr id="15" name="Octagon 14"/>
              <p:cNvSpPr/>
              <p:nvPr/>
            </p:nvSpPr>
            <p:spPr>
              <a:xfrm>
                <a:off x="6267534" y="2306781"/>
                <a:ext cx="2244437" cy="2244437"/>
              </a:xfrm>
              <a:prstGeom prst="octagon">
                <a:avLst/>
              </a:prstGeom>
              <a:gradFill flip="none" rotWithShape="1">
                <a:gsLst>
                  <a:gs pos="0">
                    <a:srgbClr val="000099"/>
                  </a:gs>
                  <a:gs pos="100000">
                    <a:srgbClr val="3333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a:off x="6112330" y="2518887"/>
                <a:ext cx="2505694" cy="1820223"/>
                <a:chOff x="6112330" y="2518887"/>
                <a:chExt cx="2505694" cy="1820223"/>
              </a:xfrm>
            </p:grpSpPr>
            <p:sp>
              <p:nvSpPr>
                <p:cNvPr id="16" name="Octagon 15"/>
                <p:cNvSpPr/>
                <p:nvPr/>
              </p:nvSpPr>
              <p:spPr>
                <a:xfrm>
                  <a:off x="6479640" y="2518887"/>
                  <a:ext cx="1820223" cy="182022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112330" y="3135088"/>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a:off x="8356767" y="3294743"/>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6112330" y="3581896"/>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Graphic 63" descr="Stopwatch"/>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9711" y="3108958"/>
                  <a:ext cx="640080" cy="640080"/>
                </a:xfrm>
                <a:prstGeom prst="rect">
                  <a:avLst/>
                </a:prstGeom>
              </p:spPr>
            </p:pic>
            <p:sp>
              <p:nvSpPr>
                <p:cNvPr id="70" name="TextBox 69"/>
                <p:cNvSpPr txBox="1"/>
                <p:nvPr/>
              </p:nvSpPr>
              <p:spPr>
                <a:xfrm>
                  <a:off x="6881948" y="3699534"/>
                  <a:ext cx="1015606" cy="521970"/>
                </a:xfrm>
                <a:prstGeom prst="rect">
                  <a:avLst/>
                </a:prstGeom>
                <a:noFill/>
              </p:spPr>
              <p:txBody>
                <a:bodyPr wrap="square" rtlCol="0">
                  <a:spAutoFit/>
                </a:bodyPr>
                <a:lstStyle/>
                <a:p>
                  <a:pPr algn="ctr"/>
                  <a:r>
                    <a:rPr lang="en-US" sz="1400" b="1" dirty="0">
                      <a:latin typeface="Bahnschrift" panose="020B0502040204020203" charset="0"/>
                      <a:ea typeface="Roboto" panose="02000000000000000000" pitchFamily="2" charset="0"/>
                      <a:cs typeface="Bahnschrift" panose="020B0502040204020203" charset="0"/>
                    </a:rPr>
                    <a:t>Model Building </a:t>
                  </a:r>
                </a:p>
              </p:txBody>
            </p:sp>
          </p:grpSp>
        </p:grpSp>
        <p:grpSp>
          <p:nvGrpSpPr>
            <p:cNvPr id="82" name="Group 81"/>
            <p:cNvGrpSpPr/>
            <p:nvPr/>
          </p:nvGrpSpPr>
          <p:grpSpPr>
            <a:xfrm>
              <a:off x="9264304" y="2306781"/>
              <a:ext cx="2355371" cy="2244437"/>
              <a:chOff x="9264304" y="2306781"/>
              <a:chExt cx="2355371" cy="2244437"/>
            </a:xfrm>
          </p:grpSpPr>
          <p:sp>
            <p:nvSpPr>
              <p:cNvPr id="18" name="Octagon 17"/>
              <p:cNvSpPr/>
              <p:nvPr/>
            </p:nvSpPr>
            <p:spPr>
              <a:xfrm>
                <a:off x="9375238" y="2306781"/>
                <a:ext cx="2244437" cy="2244437"/>
              </a:xfrm>
              <a:prstGeom prst="octagon">
                <a:avLst/>
              </a:prstGeom>
              <a:gradFill flip="none" rotWithShape="1">
                <a:gsLst>
                  <a:gs pos="0">
                    <a:srgbClr val="660066"/>
                  </a:gs>
                  <a:gs pos="100000">
                    <a:srgbClr val="CC00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ctagon 18"/>
              <p:cNvSpPr/>
              <p:nvPr/>
            </p:nvSpPr>
            <p:spPr>
              <a:xfrm>
                <a:off x="9587344" y="2518887"/>
                <a:ext cx="1820223" cy="182022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264304" y="3294743"/>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Graphic 59" descr="Bullsey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7415" y="3108958"/>
                <a:ext cx="640080" cy="640080"/>
              </a:xfrm>
              <a:prstGeom prst="rect">
                <a:avLst/>
              </a:prstGeom>
            </p:spPr>
          </p:pic>
          <p:sp>
            <p:nvSpPr>
              <p:cNvPr id="71" name="TextBox 70"/>
              <p:cNvSpPr txBox="1"/>
              <p:nvPr/>
            </p:nvSpPr>
            <p:spPr>
              <a:xfrm>
                <a:off x="10060579" y="3712524"/>
                <a:ext cx="1015606" cy="306705"/>
              </a:xfrm>
              <a:prstGeom prst="rect">
                <a:avLst/>
              </a:prstGeom>
              <a:noFill/>
            </p:spPr>
            <p:txBody>
              <a:bodyPr wrap="square" rtlCol="0">
                <a:spAutoFit/>
              </a:bodyPr>
              <a:lstStyle/>
              <a:p>
                <a:pPr algn="ctr"/>
                <a:r>
                  <a:rPr lang="en-US" sz="1400" b="1" dirty="0">
                    <a:latin typeface="Bahnschrift" panose="020B0502040204020203" charset="0"/>
                    <a:ea typeface="Roboto" panose="02000000000000000000" pitchFamily="2" charset="0"/>
                    <a:cs typeface="Bahnschrift" panose="020B0502040204020203" charset="0"/>
                  </a:rPr>
                  <a:t>Testing</a:t>
                </a:r>
              </a:p>
            </p:txBody>
          </p:sp>
        </p:grpSp>
        <p:grpSp>
          <p:nvGrpSpPr>
            <p:cNvPr id="80" name="Group 79"/>
            <p:cNvGrpSpPr/>
            <p:nvPr/>
          </p:nvGrpSpPr>
          <p:grpSpPr>
            <a:xfrm>
              <a:off x="2953873" y="239058"/>
              <a:ext cx="2596195" cy="1907340"/>
              <a:chOff x="2953873" y="456210"/>
              <a:chExt cx="2596195" cy="2244437"/>
            </a:xfrm>
          </p:grpSpPr>
          <p:sp>
            <p:nvSpPr>
              <p:cNvPr id="9" name="Octagon 8"/>
              <p:cNvSpPr/>
              <p:nvPr/>
            </p:nvSpPr>
            <p:spPr>
              <a:xfrm>
                <a:off x="3140135" y="456210"/>
                <a:ext cx="2244437" cy="2244437"/>
              </a:xfrm>
              <a:prstGeom prst="octagon">
                <a:avLst/>
              </a:prstGeom>
              <a:gradFill flip="none" rotWithShape="1">
                <a:gsLst>
                  <a:gs pos="0">
                    <a:srgbClr val="660033"/>
                  </a:gs>
                  <a:gs pos="100000">
                    <a:srgbClr val="FF00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ctagon 9"/>
              <p:cNvSpPr/>
              <p:nvPr/>
            </p:nvSpPr>
            <p:spPr>
              <a:xfrm>
                <a:off x="3352241" y="668316"/>
                <a:ext cx="1820223" cy="182022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953873" y="1447798"/>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288811" y="1447798"/>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Handshake"/>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7240" y="887657"/>
                <a:ext cx="640080" cy="640080"/>
              </a:xfrm>
              <a:prstGeom prst="rect">
                <a:avLst/>
              </a:prstGeom>
            </p:spPr>
          </p:pic>
          <p:sp>
            <p:nvSpPr>
              <p:cNvPr id="72" name="TextBox 71"/>
              <p:cNvSpPr txBox="1"/>
              <p:nvPr/>
            </p:nvSpPr>
            <p:spPr>
              <a:xfrm>
                <a:off x="3552118" y="1469484"/>
                <a:ext cx="1445509" cy="614221"/>
              </a:xfrm>
              <a:prstGeom prst="rect">
                <a:avLst/>
              </a:prstGeom>
              <a:noFill/>
            </p:spPr>
            <p:txBody>
              <a:bodyPr wrap="square" rtlCol="0">
                <a:spAutoFit/>
              </a:bodyPr>
              <a:lstStyle/>
              <a:p>
                <a:pPr algn="ctr"/>
                <a:r>
                  <a:rPr lang="en-US" sz="1400" b="1" dirty="0">
                    <a:latin typeface="Bahnschrift" panose="020B0502040204020203" charset="0"/>
                    <a:ea typeface="Roboto" panose="02000000000000000000" pitchFamily="2" charset="0"/>
                    <a:cs typeface="Bahnschrift" panose="020B0502040204020203" charset="0"/>
                  </a:rPr>
                  <a:t>Data Preprocessing </a:t>
                </a:r>
              </a:p>
            </p:txBody>
          </p:sp>
        </p:grpSp>
        <p:grpSp>
          <p:nvGrpSpPr>
            <p:cNvPr id="79" name="Group 78"/>
            <p:cNvGrpSpPr/>
            <p:nvPr/>
          </p:nvGrpSpPr>
          <p:grpSpPr>
            <a:xfrm>
              <a:off x="2926063" y="3562891"/>
              <a:ext cx="2596195" cy="1870655"/>
              <a:chOff x="2953873" y="4128325"/>
              <a:chExt cx="2596195" cy="2244437"/>
            </a:xfrm>
          </p:grpSpPr>
          <p:sp>
            <p:nvSpPr>
              <p:cNvPr id="12" name="Octagon 11"/>
              <p:cNvSpPr/>
              <p:nvPr/>
            </p:nvSpPr>
            <p:spPr>
              <a:xfrm>
                <a:off x="3140135" y="4128325"/>
                <a:ext cx="2244437" cy="2244437"/>
              </a:xfrm>
              <a:prstGeom prst="octagon">
                <a:avLst/>
              </a:prstGeom>
              <a:gradFill flip="none" rotWithShape="1">
                <a:gsLst>
                  <a:gs pos="0">
                    <a:srgbClr val="CC3300"/>
                  </a:gs>
                  <a:gs pos="100000">
                    <a:srgbClr val="FF99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ctagon 12"/>
              <p:cNvSpPr/>
              <p:nvPr/>
            </p:nvSpPr>
            <p:spPr>
              <a:xfrm>
                <a:off x="3352241" y="4340431"/>
                <a:ext cx="1820223" cy="1820223"/>
              </a:xfrm>
              <a:prstGeom prst="oc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953873" y="5119913"/>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288811" y="5119913"/>
                <a:ext cx="261257" cy="2612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Business Growth"/>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2344" y="4591958"/>
                <a:ext cx="640080" cy="640080"/>
              </a:xfrm>
              <a:prstGeom prst="rect">
                <a:avLst/>
              </a:prstGeom>
            </p:spPr>
          </p:pic>
          <p:sp>
            <p:nvSpPr>
              <p:cNvPr id="73" name="TextBox 72"/>
              <p:cNvSpPr txBox="1"/>
              <p:nvPr/>
            </p:nvSpPr>
            <p:spPr>
              <a:xfrm>
                <a:off x="3670979" y="5314133"/>
                <a:ext cx="1238365" cy="626267"/>
              </a:xfrm>
              <a:prstGeom prst="rect">
                <a:avLst/>
              </a:prstGeom>
              <a:noFill/>
            </p:spPr>
            <p:txBody>
              <a:bodyPr wrap="square" rtlCol="0">
                <a:spAutoFit/>
              </a:bodyPr>
              <a:lstStyle/>
              <a:p>
                <a:pPr algn="ctr"/>
                <a:r>
                  <a:rPr lang="en-US" sz="1400" b="1" dirty="0">
                    <a:latin typeface="Bahnschrift" panose="020B0502040204020203" charset="0"/>
                    <a:ea typeface="Roboto" panose="02000000000000000000" pitchFamily="2" charset="0"/>
                    <a:cs typeface="Bahnschrift" panose="020B0502040204020203" charset="0"/>
                  </a:rPr>
                  <a:t>ML Algorithms</a:t>
                </a:r>
              </a:p>
            </p:txBody>
          </p:sp>
        </p:grpSp>
        <p:sp>
          <p:nvSpPr>
            <p:cNvPr id="7" name="TextBox 6"/>
            <p:cNvSpPr txBox="1"/>
            <p:nvPr/>
          </p:nvSpPr>
          <p:spPr>
            <a:xfrm>
              <a:off x="3387015" y="2213437"/>
              <a:ext cx="2332639" cy="1322070"/>
            </a:xfrm>
            <a:prstGeom prst="rect">
              <a:avLst/>
            </a:prstGeom>
            <a:noFill/>
          </p:spPr>
          <p:txBody>
            <a:bodyPr wrap="square" rtlCol="0">
              <a:spAutoFit/>
            </a:bodyPr>
            <a:lstStyle/>
            <a:p>
              <a:pPr marL="342900" indent="-342900">
                <a:buFont typeface="+mj-lt"/>
                <a:buAutoNum type="arabicPeriod"/>
              </a:pPr>
              <a:r>
                <a:rPr lang="en-US" sz="1600" dirty="0"/>
                <a:t>Handling missing values</a:t>
              </a:r>
            </a:p>
            <a:p>
              <a:pPr marL="342900" indent="-342900">
                <a:buFont typeface="+mj-lt"/>
                <a:buAutoNum type="arabicPeriod"/>
              </a:pPr>
              <a:r>
                <a:rPr lang="en-US" sz="1600" dirty="0"/>
                <a:t>Handling imbalance data</a:t>
              </a:r>
            </a:p>
            <a:p>
              <a:pPr marL="342900" indent="-342900">
                <a:buFont typeface="+mj-lt"/>
                <a:buAutoNum type="arabicPeriod"/>
              </a:pPr>
              <a:r>
                <a:rPr lang="en-US" sz="1600" dirty="0"/>
                <a:t>Label encoding</a:t>
              </a:r>
              <a:endParaRPr lang="en-IN" sz="1600" dirty="0"/>
            </a:p>
          </p:txBody>
        </p:sp>
      </p:grpSp>
      <p:sp>
        <p:nvSpPr>
          <p:cNvPr id="14" name="TextBox 13"/>
          <p:cNvSpPr txBox="1"/>
          <p:nvPr/>
        </p:nvSpPr>
        <p:spPr>
          <a:xfrm>
            <a:off x="116927" y="210333"/>
            <a:ext cx="2659948" cy="583565"/>
          </a:xfrm>
          <a:prstGeom prst="rect">
            <a:avLst/>
          </a:prstGeom>
          <a:solidFill>
            <a:srgbClr val="FFFF00"/>
          </a:solidFill>
        </p:spPr>
        <p:txBody>
          <a:bodyPr wrap="square" rtlCol="0">
            <a:spAutoFit/>
          </a:bodyPr>
          <a:lstStyle/>
          <a:p>
            <a:r>
              <a:rPr lang="en-US" sz="3200" dirty="0">
                <a:solidFill>
                  <a:schemeClr val="accent3">
                    <a:lumMod val="50000"/>
                  </a:schemeClr>
                </a:solidFill>
                <a:latin typeface="Bahnschrift" panose="020B0502040204020203" charset="0"/>
                <a:cs typeface="Bahnschrift" panose="020B0502040204020203" charset="0"/>
              </a:rPr>
              <a:t>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Green and dry land"/>
          <p:cNvPicPr>
            <a:picLocks noChangeAspect="1"/>
          </p:cNvPicPr>
          <p:nvPr/>
        </p:nvPicPr>
        <p:blipFill rotWithShape="1">
          <a:blip r:embed="rId2">
            <a:alphaModFix amt="35000"/>
          </a:blip>
          <a:srcRect l="2501" r="11209" b="-6"/>
          <a:stretch>
            <a:fillRect/>
          </a:stretch>
        </p:blipFill>
        <p:spPr>
          <a:xfrm>
            <a:off x="20" y="10"/>
            <a:ext cx="12191980" cy="6857990"/>
          </a:xfrm>
          <a:prstGeom prst="rect">
            <a:avLst/>
          </a:prstGeom>
        </p:spPr>
      </p:pic>
      <p:sp>
        <p:nvSpPr>
          <p:cNvPr id="2" name="TextBox 1"/>
          <p:cNvSpPr txBox="1"/>
          <p:nvPr/>
        </p:nvSpPr>
        <p:spPr>
          <a:xfrm>
            <a:off x="4491624" y="238995"/>
            <a:ext cx="4876494" cy="603969"/>
          </a:xfrm>
          <a:prstGeom prst="rect">
            <a:avLst/>
          </a:prstGeom>
        </p:spPr>
        <p:txBody>
          <a:bodyPr rot="0" spcFirstLastPara="0" vertOverflow="overflow" horzOverflow="overflow" vert="horz" lIns="91440" tIns="45720" rIns="91440" bIns="45720" numCol="1" spcCol="0" rtlCol="0" fromWordArt="0" anchorCtr="0" forceAA="0" compatLnSpc="1">
            <a:noAutofit/>
          </a:bodyPr>
          <a:lstStyle/>
          <a:p>
            <a:pPr indent="-228600">
              <a:lnSpc>
                <a:spcPct val="90000"/>
              </a:lnSpc>
              <a:spcAft>
                <a:spcPts val="600"/>
              </a:spcAft>
              <a:buFont typeface="Arial" panose="020B0604020202020204" pitchFamily="34" charset="0"/>
              <a:buChar char="•"/>
            </a:pPr>
            <a:r>
              <a:rPr lang="en-US" sz="2800" dirty="0">
                <a:solidFill>
                  <a:srgbClr val="FFFFFF"/>
                </a:solidFill>
              </a:rPr>
              <a:t>Answering possible questions</a:t>
            </a:r>
          </a:p>
        </p:txBody>
      </p:sp>
      <p:sp>
        <p:nvSpPr>
          <p:cNvPr id="3" name="TextBox 2"/>
          <p:cNvSpPr txBox="1"/>
          <p:nvPr/>
        </p:nvSpPr>
        <p:spPr>
          <a:xfrm>
            <a:off x="1297358" y="1370426"/>
            <a:ext cx="572856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spcAft>
                <a:spcPts val="600"/>
              </a:spcAft>
            </a:pPr>
            <a:r>
              <a:rPr lang="en-US" sz="2000" dirty="0">
                <a:solidFill>
                  <a:schemeClr val="accent5"/>
                </a:solidFill>
                <a:ea typeface="Calibri" panose="020F0502020204030204"/>
                <a:cs typeface="Calibri" panose="020F0502020204030204"/>
              </a:rPr>
              <a:t>Why combine two fields of health and agriculture?</a:t>
            </a:r>
            <a:endParaRPr lang="en-US" sz="2000" dirty="0">
              <a:solidFill>
                <a:schemeClr val="accent5"/>
              </a:solidFill>
            </a:endParaRPr>
          </a:p>
          <a:p>
            <a:pPr>
              <a:spcAft>
                <a:spcPts val="600"/>
              </a:spcAft>
            </a:pPr>
            <a:endParaRPr lang="en-US" dirty="0">
              <a:ea typeface="Calibri" panose="020F0502020204030204"/>
              <a:cs typeface="Calibri" panose="020F0502020204030204"/>
            </a:endParaRPr>
          </a:p>
          <a:p>
            <a:pPr>
              <a:spcAft>
                <a:spcPts val="600"/>
              </a:spcAft>
            </a:pPr>
            <a:endParaRPr lang="en-US">
              <a:ea typeface="Calibri" panose="020F0502020204030204"/>
              <a:cs typeface="Calibri" panose="020F0502020204030204"/>
            </a:endParaRPr>
          </a:p>
        </p:txBody>
      </p:sp>
      <p:pic>
        <p:nvPicPr>
          <p:cNvPr id="4" name="Picture 5" descr="Diagram&#10;&#10;Description automatically generated"/>
          <p:cNvPicPr>
            <a:picLocks noChangeAspect="1"/>
          </p:cNvPicPr>
          <p:nvPr/>
        </p:nvPicPr>
        <p:blipFill>
          <a:blip r:embed="rId3"/>
          <a:stretch>
            <a:fillRect/>
          </a:stretch>
        </p:blipFill>
        <p:spPr>
          <a:xfrm>
            <a:off x="445653" y="1411200"/>
            <a:ext cx="695325" cy="695325"/>
          </a:xfrm>
          <a:prstGeom prst="rect">
            <a:avLst/>
          </a:prstGeom>
        </p:spPr>
      </p:pic>
      <p:sp>
        <p:nvSpPr>
          <p:cNvPr id="6" name="TextBox 5"/>
          <p:cNvSpPr txBox="1"/>
          <p:nvPr/>
        </p:nvSpPr>
        <p:spPr>
          <a:xfrm>
            <a:off x="1294095" y="1826451"/>
            <a:ext cx="50396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AutoNum type="arabicPeriod"/>
            </a:pPr>
            <a:r>
              <a:rPr lang="en-US" dirty="0">
                <a:ea typeface="Calibri" panose="020F0502020204030204"/>
                <a:cs typeface="Calibri" panose="020F0502020204030204"/>
              </a:rPr>
              <a:t>Eat good, stay good.</a:t>
            </a:r>
          </a:p>
          <a:p>
            <a:pPr marL="342900" indent="-342900">
              <a:buAutoNum type="arabicPeriod"/>
            </a:pPr>
            <a:r>
              <a:rPr lang="en-US" dirty="0">
                <a:ea typeface="Calibri" panose="020F0502020204030204"/>
                <a:cs typeface="Calibri" panose="020F0502020204030204"/>
              </a:rPr>
              <a:t>An new idea worth a try </a:t>
            </a:r>
          </a:p>
          <a:p>
            <a:pPr marL="342900" indent="-342900">
              <a:buAutoNum type="arabicPeriod"/>
            </a:pPr>
            <a:r>
              <a:rPr lang="en-US" dirty="0">
                <a:ea typeface="Calibri" panose="020F0502020204030204"/>
                <a:cs typeface="Calibri" panose="020F0502020204030204"/>
              </a:rPr>
              <a:t>Target audience is rural people</a:t>
            </a:r>
          </a:p>
        </p:txBody>
      </p:sp>
      <p:pic>
        <p:nvPicPr>
          <p:cNvPr id="8" name="Picture 9" descr="A picture containing clipart&#10;&#10;Description automatically generated"/>
          <p:cNvPicPr>
            <a:picLocks noChangeAspect="1"/>
          </p:cNvPicPr>
          <p:nvPr/>
        </p:nvPicPr>
        <p:blipFill>
          <a:blip r:embed="rId4"/>
          <a:stretch>
            <a:fillRect/>
          </a:stretch>
        </p:blipFill>
        <p:spPr>
          <a:xfrm>
            <a:off x="445652" y="3317052"/>
            <a:ext cx="695325" cy="666750"/>
          </a:xfrm>
          <a:prstGeom prst="rect">
            <a:avLst/>
          </a:prstGeom>
        </p:spPr>
      </p:pic>
      <p:sp>
        <p:nvSpPr>
          <p:cNvPr id="10" name="TextBox 9"/>
          <p:cNvSpPr txBox="1"/>
          <p:nvPr/>
        </p:nvSpPr>
        <p:spPr>
          <a:xfrm>
            <a:off x="1294095" y="3250317"/>
            <a:ext cx="50813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dirty="0">
                <a:solidFill>
                  <a:schemeClr val="accent5"/>
                </a:solidFill>
                <a:ea typeface="Calibri" panose="020F0502020204030204"/>
                <a:cs typeface="Calibri" panose="020F0502020204030204"/>
              </a:rPr>
              <a:t>Which ML algo we have used?</a:t>
            </a:r>
          </a:p>
        </p:txBody>
      </p:sp>
      <p:sp>
        <p:nvSpPr>
          <p:cNvPr id="12" name="TextBox 11"/>
          <p:cNvSpPr txBox="1"/>
          <p:nvPr/>
        </p:nvSpPr>
        <p:spPr>
          <a:xfrm>
            <a:off x="1294095" y="3684937"/>
            <a:ext cx="57285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Calibri" panose="020F0502020204030204"/>
                <a:cs typeface="Calibri" panose="020F0502020204030204"/>
              </a:rPr>
              <a:t>We have used Random Forest for all the models </a:t>
            </a:r>
          </a:p>
        </p:txBody>
      </p:sp>
      <p:sp>
        <p:nvSpPr>
          <p:cNvPr id="13" name="TextBox 12">
            <a:extLst>
              <a:ext uri="{FF2B5EF4-FFF2-40B4-BE49-F238E27FC236}">
                <a16:creationId xmlns:a16="http://schemas.microsoft.com/office/drawing/2014/main" id="{7638D095-8CF5-4A5F-8B0C-8B55C8532DBB}"/>
              </a:ext>
            </a:extLst>
          </p:cNvPr>
          <p:cNvSpPr txBox="1"/>
          <p:nvPr/>
        </p:nvSpPr>
        <p:spPr>
          <a:xfrm>
            <a:off x="1294095" y="4891184"/>
            <a:ext cx="6167718" cy="369332"/>
          </a:xfrm>
          <a:prstGeom prst="rect">
            <a:avLst/>
          </a:prstGeom>
          <a:noFill/>
        </p:spPr>
        <p:txBody>
          <a:bodyPr wrap="square">
            <a:spAutoFit/>
          </a:bodyPr>
          <a:lstStyle/>
          <a:p>
            <a:r>
              <a:rPr lang="en-US" sz="1800" dirty="0">
                <a:solidFill>
                  <a:schemeClr val="accent5"/>
                </a:solidFill>
                <a:ea typeface="Calibri" panose="020F0502020204030204"/>
                <a:cs typeface="Calibri" panose="020F0502020204030204"/>
              </a:rPr>
              <a:t>Why Random Forest is used?</a:t>
            </a:r>
          </a:p>
        </p:txBody>
      </p:sp>
      <p:sp>
        <p:nvSpPr>
          <p:cNvPr id="14" name="TextBox 13">
            <a:extLst>
              <a:ext uri="{FF2B5EF4-FFF2-40B4-BE49-F238E27FC236}">
                <a16:creationId xmlns:a16="http://schemas.microsoft.com/office/drawing/2014/main" id="{11DAEAAE-E97A-4065-9E0C-156F701C5459}"/>
              </a:ext>
            </a:extLst>
          </p:cNvPr>
          <p:cNvSpPr txBox="1"/>
          <p:nvPr/>
        </p:nvSpPr>
        <p:spPr>
          <a:xfrm>
            <a:off x="1294095" y="5279619"/>
            <a:ext cx="57285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ea typeface="Calibri" panose="020F0502020204030204"/>
                <a:cs typeface="Calibri" panose="020F0502020204030204"/>
              </a:rPr>
              <a:t>We made the models </a:t>
            </a:r>
            <a:r>
              <a:rPr lang="en-US">
                <a:ea typeface="Calibri" panose="020F0502020204030204"/>
                <a:cs typeface="Calibri" panose="020F0502020204030204"/>
              </a:rPr>
              <a:t>using five </a:t>
            </a:r>
            <a:r>
              <a:rPr lang="en-US" dirty="0">
                <a:ea typeface="Calibri" panose="020F0502020204030204"/>
                <a:cs typeface="Calibri" panose="020F0502020204030204"/>
              </a:rPr>
              <a:t>ML algos. Out of which Random forest gave the best results.  </a:t>
            </a:r>
          </a:p>
        </p:txBody>
      </p:sp>
      <p:pic>
        <p:nvPicPr>
          <p:cNvPr id="15" name="Picture 9" descr="A picture containing clipart&#10;&#10;Description automatically generated">
            <a:extLst>
              <a:ext uri="{FF2B5EF4-FFF2-40B4-BE49-F238E27FC236}">
                <a16:creationId xmlns:a16="http://schemas.microsoft.com/office/drawing/2014/main" id="{82F117B4-975E-4FA7-A09B-042441E116A4}"/>
              </a:ext>
            </a:extLst>
          </p:cNvPr>
          <p:cNvPicPr>
            <a:picLocks noChangeAspect="1"/>
          </p:cNvPicPr>
          <p:nvPr/>
        </p:nvPicPr>
        <p:blipFill>
          <a:blip r:embed="rId4"/>
          <a:stretch>
            <a:fillRect/>
          </a:stretch>
        </p:blipFill>
        <p:spPr>
          <a:xfrm>
            <a:off x="445651" y="4860954"/>
            <a:ext cx="695325" cy="66675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B5FB60-89F8-4CD4-B127-FD81A51A4087}"/>
              </a:ext>
            </a:extLst>
          </p:cNvPr>
          <p:cNvSpPr/>
          <p:nvPr/>
        </p:nvSpPr>
        <p:spPr>
          <a:xfrm>
            <a:off x="3861720" y="2505670"/>
            <a:ext cx="4699574"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SNEAK PEEK</a:t>
            </a:r>
          </a:p>
        </p:txBody>
      </p:sp>
    </p:spTree>
    <p:extLst>
      <p:ext uri="{BB962C8B-B14F-4D97-AF65-F5344CB8AC3E}">
        <p14:creationId xmlns:p14="http://schemas.microsoft.com/office/powerpoint/2010/main" val="22158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19F8D1-BEE7-4ABF-9180-F8924DA926B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1236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2A913-072D-40D2-A734-70A60F145566}"/>
              </a:ext>
            </a:extLst>
          </p:cNvPr>
          <p:cNvPicPr>
            <a:picLocks noChangeAspect="1"/>
          </p:cNvPicPr>
          <p:nvPr/>
        </p:nvPicPr>
        <p:blipFill>
          <a:blip r:embed="rId2"/>
          <a:stretch>
            <a:fillRect/>
          </a:stretch>
        </p:blipFill>
        <p:spPr>
          <a:xfrm>
            <a:off x="0" y="0"/>
            <a:ext cx="12192000" cy="3890683"/>
          </a:xfrm>
          <a:prstGeom prst="rect">
            <a:avLst/>
          </a:prstGeom>
        </p:spPr>
      </p:pic>
      <p:pic>
        <p:nvPicPr>
          <p:cNvPr id="5" name="Picture 4">
            <a:extLst>
              <a:ext uri="{FF2B5EF4-FFF2-40B4-BE49-F238E27FC236}">
                <a16:creationId xmlns:a16="http://schemas.microsoft.com/office/drawing/2014/main" id="{BA2C2A7F-64C9-4EEC-A49C-5CA21C39382C}"/>
              </a:ext>
            </a:extLst>
          </p:cNvPr>
          <p:cNvPicPr>
            <a:picLocks noChangeAspect="1"/>
          </p:cNvPicPr>
          <p:nvPr/>
        </p:nvPicPr>
        <p:blipFill>
          <a:blip r:embed="rId3"/>
          <a:stretch>
            <a:fillRect/>
          </a:stretch>
        </p:blipFill>
        <p:spPr>
          <a:xfrm>
            <a:off x="0" y="3693459"/>
            <a:ext cx="12192000" cy="3429400"/>
          </a:xfrm>
          <a:prstGeom prst="rect">
            <a:avLst/>
          </a:prstGeom>
        </p:spPr>
      </p:pic>
    </p:spTree>
    <p:extLst>
      <p:ext uri="{BB962C8B-B14F-4D97-AF65-F5344CB8AC3E}">
        <p14:creationId xmlns:p14="http://schemas.microsoft.com/office/powerpoint/2010/main" val="266828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483ED6-234A-4A53-AE17-8C67CAEA043D}"/>
              </a:ext>
            </a:extLst>
          </p:cNvPr>
          <p:cNvPicPr>
            <a:picLocks noChangeAspect="1"/>
          </p:cNvPicPr>
          <p:nvPr/>
        </p:nvPicPr>
        <p:blipFill>
          <a:blip r:embed="rId2"/>
          <a:stretch>
            <a:fillRect/>
          </a:stretch>
        </p:blipFill>
        <p:spPr>
          <a:xfrm>
            <a:off x="0" y="0"/>
            <a:ext cx="6186948" cy="6858000"/>
          </a:xfrm>
          <a:prstGeom prst="rect">
            <a:avLst/>
          </a:prstGeom>
        </p:spPr>
      </p:pic>
      <p:pic>
        <p:nvPicPr>
          <p:cNvPr id="9" name="Picture 8">
            <a:extLst>
              <a:ext uri="{FF2B5EF4-FFF2-40B4-BE49-F238E27FC236}">
                <a16:creationId xmlns:a16="http://schemas.microsoft.com/office/drawing/2014/main" id="{F228D0E9-F784-4822-851C-3E3BDF118A24}"/>
              </a:ext>
            </a:extLst>
          </p:cNvPr>
          <p:cNvPicPr>
            <a:picLocks noChangeAspect="1"/>
          </p:cNvPicPr>
          <p:nvPr/>
        </p:nvPicPr>
        <p:blipFill>
          <a:blip r:embed="rId3"/>
          <a:stretch>
            <a:fillRect/>
          </a:stretch>
        </p:blipFill>
        <p:spPr>
          <a:xfrm>
            <a:off x="6186948" y="0"/>
            <a:ext cx="6005052" cy="6858000"/>
          </a:xfrm>
          <a:prstGeom prst="rect">
            <a:avLst/>
          </a:prstGeom>
        </p:spPr>
      </p:pic>
    </p:spTree>
    <p:extLst>
      <p:ext uri="{BB962C8B-B14F-4D97-AF65-F5344CB8AC3E}">
        <p14:creationId xmlns:p14="http://schemas.microsoft.com/office/powerpoint/2010/main" val="1676313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52227-BD16-4A4A-BB0A-AEDEEBA02EF4}"/>
              </a:ext>
            </a:extLst>
          </p:cNvPr>
          <p:cNvPicPr>
            <a:picLocks noChangeAspect="1"/>
          </p:cNvPicPr>
          <p:nvPr/>
        </p:nvPicPr>
        <p:blipFill>
          <a:blip r:embed="rId2"/>
          <a:stretch>
            <a:fillRect/>
          </a:stretch>
        </p:blipFill>
        <p:spPr>
          <a:xfrm>
            <a:off x="17929" y="0"/>
            <a:ext cx="6078071" cy="6858000"/>
          </a:xfrm>
          <a:prstGeom prst="rect">
            <a:avLst/>
          </a:prstGeom>
        </p:spPr>
      </p:pic>
      <p:pic>
        <p:nvPicPr>
          <p:cNvPr id="5" name="Picture 4">
            <a:extLst>
              <a:ext uri="{FF2B5EF4-FFF2-40B4-BE49-F238E27FC236}">
                <a16:creationId xmlns:a16="http://schemas.microsoft.com/office/drawing/2014/main" id="{7CB49829-36B9-4B37-A381-CBCF213369A5}"/>
              </a:ext>
            </a:extLst>
          </p:cNvPr>
          <p:cNvPicPr>
            <a:picLocks noChangeAspect="1"/>
          </p:cNvPicPr>
          <p:nvPr/>
        </p:nvPicPr>
        <p:blipFill>
          <a:blip r:embed="rId3"/>
          <a:stretch>
            <a:fillRect/>
          </a:stretch>
        </p:blipFill>
        <p:spPr>
          <a:xfrm>
            <a:off x="6096000" y="0"/>
            <a:ext cx="6078071" cy="6858000"/>
          </a:xfrm>
          <a:prstGeom prst="rect">
            <a:avLst/>
          </a:prstGeom>
        </p:spPr>
      </p:pic>
    </p:spTree>
    <p:extLst>
      <p:ext uri="{BB962C8B-B14F-4D97-AF65-F5344CB8AC3E}">
        <p14:creationId xmlns:p14="http://schemas.microsoft.com/office/powerpoint/2010/main" val="93442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A7C24A-1003-465C-8F55-D11796D588E2}"/>
              </a:ext>
            </a:extLst>
          </p:cNvPr>
          <p:cNvPicPr>
            <a:picLocks noChangeAspect="1"/>
          </p:cNvPicPr>
          <p:nvPr/>
        </p:nvPicPr>
        <p:blipFill>
          <a:blip r:embed="rId2"/>
          <a:stretch>
            <a:fillRect/>
          </a:stretch>
        </p:blipFill>
        <p:spPr>
          <a:xfrm>
            <a:off x="0" y="4482"/>
            <a:ext cx="6078071" cy="6853518"/>
          </a:xfrm>
          <a:prstGeom prst="rect">
            <a:avLst/>
          </a:prstGeom>
        </p:spPr>
      </p:pic>
      <p:pic>
        <p:nvPicPr>
          <p:cNvPr id="3" name="Picture 2">
            <a:extLst>
              <a:ext uri="{FF2B5EF4-FFF2-40B4-BE49-F238E27FC236}">
                <a16:creationId xmlns:a16="http://schemas.microsoft.com/office/drawing/2014/main" id="{DE82A870-77B6-4778-BC93-A514E926D580}"/>
              </a:ext>
            </a:extLst>
          </p:cNvPr>
          <p:cNvPicPr>
            <a:picLocks noChangeAspect="1"/>
          </p:cNvPicPr>
          <p:nvPr/>
        </p:nvPicPr>
        <p:blipFill>
          <a:blip r:embed="rId3"/>
          <a:stretch>
            <a:fillRect/>
          </a:stretch>
        </p:blipFill>
        <p:spPr>
          <a:xfrm>
            <a:off x="6078071" y="-4482"/>
            <a:ext cx="6113929" cy="6858000"/>
          </a:xfrm>
          <a:prstGeom prst="rect">
            <a:avLst/>
          </a:prstGeom>
        </p:spPr>
      </p:pic>
    </p:spTree>
    <p:extLst>
      <p:ext uri="{BB962C8B-B14F-4D97-AF65-F5344CB8AC3E}">
        <p14:creationId xmlns:p14="http://schemas.microsoft.com/office/powerpoint/2010/main" val="61328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1000">
              <a:schemeClr val="accent6"/>
            </a:gs>
            <a:gs pos="25000">
              <a:srgbClr val="79B257"/>
            </a:gs>
            <a:gs pos="64000">
              <a:srgbClr val="A1C8A0"/>
            </a:gs>
            <a:gs pos="86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0" y="0"/>
            <a:ext cx="12192000" cy="7290924"/>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2"/>
          <p:cNvSpPr/>
          <p:nvPr/>
        </p:nvSpPr>
        <p:spPr>
          <a:xfrm>
            <a:off x="-8092" y="566119"/>
            <a:ext cx="12200092" cy="6543429"/>
          </a:xfrm>
          <a:custGeom>
            <a:avLst/>
            <a:gdLst>
              <a:gd name="connsiteX0" fmla="*/ 0 w 12192000"/>
              <a:gd name="connsiteY0" fmla="*/ 0 h 6518135"/>
              <a:gd name="connsiteX1" fmla="*/ 12192000 w 12192000"/>
              <a:gd name="connsiteY1" fmla="*/ 0 h 6518135"/>
              <a:gd name="connsiteX2" fmla="*/ 12192000 w 12192000"/>
              <a:gd name="connsiteY2" fmla="*/ 6518135 h 6518135"/>
              <a:gd name="connsiteX3" fmla="*/ 0 w 12192000"/>
              <a:gd name="connsiteY3" fmla="*/ 6518135 h 6518135"/>
              <a:gd name="connsiteX4" fmla="*/ 0 w 12192000"/>
              <a:gd name="connsiteY4" fmla="*/ 0 h 6518135"/>
              <a:gd name="connsiteX0-1" fmla="*/ 0 w 12192000"/>
              <a:gd name="connsiteY0-2" fmla="*/ 8092 h 6526227"/>
              <a:gd name="connsiteX1-3" fmla="*/ 4135030 w 12192000"/>
              <a:gd name="connsiteY1-4" fmla="*/ 0 h 6526227"/>
              <a:gd name="connsiteX2-5" fmla="*/ 12192000 w 12192000"/>
              <a:gd name="connsiteY2-6" fmla="*/ 8092 h 6526227"/>
              <a:gd name="connsiteX3-7" fmla="*/ 12192000 w 12192000"/>
              <a:gd name="connsiteY3-8" fmla="*/ 6526227 h 6526227"/>
              <a:gd name="connsiteX4-9" fmla="*/ 0 w 12192000"/>
              <a:gd name="connsiteY4-10" fmla="*/ 6526227 h 6526227"/>
              <a:gd name="connsiteX5" fmla="*/ 0 w 12192000"/>
              <a:gd name="connsiteY5" fmla="*/ 8092 h 6526227"/>
              <a:gd name="connsiteX0-11" fmla="*/ 0 w 12192000"/>
              <a:gd name="connsiteY0-12" fmla="*/ 0 h 6518135"/>
              <a:gd name="connsiteX1-13" fmla="*/ 3738520 w 12192000"/>
              <a:gd name="connsiteY1-14" fmla="*/ 4135031 h 6518135"/>
              <a:gd name="connsiteX2-15" fmla="*/ 12192000 w 12192000"/>
              <a:gd name="connsiteY2-16" fmla="*/ 0 h 6518135"/>
              <a:gd name="connsiteX3-17" fmla="*/ 12192000 w 12192000"/>
              <a:gd name="connsiteY3-18" fmla="*/ 6518135 h 6518135"/>
              <a:gd name="connsiteX4-19" fmla="*/ 0 w 12192000"/>
              <a:gd name="connsiteY4-20" fmla="*/ 6518135 h 6518135"/>
              <a:gd name="connsiteX5-21" fmla="*/ 0 w 12192000"/>
              <a:gd name="connsiteY5-22" fmla="*/ 0 h 6518135"/>
              <a:gd name="connsiteX0-23" fmla="*/ 0 w 12192000"/>
              <a:gd name="connsiteY0-24" fmla="*/ 24659 h 6542794"/>
              <a:gd name="connsiteX1-25" fmla="*/ 3738520 w 12192000"/>
              <a:gd name="connsiteY1-26" fmla="*/ 4159690 h 6542794"/>
              <a:gd name="connsiteX2-27" fmla="*/ 12192000 w 12192000"/>
              <a:gd name="connsiteY2-28" fmla="*/ 24659 h 6542794"/>
              <a:gd name="connsiteX3-29" fmla="*/ 12192000 w 12192000"/>
              <a:gd name="connsiteY3-30" fmla="*/ 6542794 h 6542794"/>
              <a:gd name="connsiteX4-31" fmla="*/ 0 w 12192000"/>
              <a:gd name="connsiteY4-32" fmla="*/ 6542794 h 6542794"/>
              <a:gd name="connsiteX5-33" fmla="*/ 0 w 12192000"/>
              <a:gd name="connsiteY5-34" fmla="*/ 24659 h 6542794"/>
              <a:gd name="connsiteX0-35" fmla="*/ 0 w 12192000"/>
              <a:gd name="connsiteY0-36" fmla="*/ 24701 h 6542836"/>
              <a:gd name="connsiteX1-37" fmla="*/ 2994053 w 12192000"/>
              <a:gd name="connsiteY1-38" fmla="*/ 4151639 h 6542836"/>
              <a:gd name="connsiteX2-39" fmla="*/ 12192000 w 12192000"/>
              <a:gd name="connsiteY2-40" fmla="*/ 24701 h 6542836"/>
              <a:gd name="connsiteX3-41" fmla="*/ 12192000 w 12192000"/>
              <a:gd name="connsiteY3-42" fmla="*/ 6542836 h 6542836"/>
              <a:gd name="connsiteX4-43" fmla="*/ 0 w 12192000"/>
              <a:gd name="connsiteY4-44" fmla="*/ 6542836 h 6542836"/>
              <a:gd name="connsiteX5-45" fmla="*/ 0 w 12192000"/>
              <a:gd name="connsiteY5-46" fmla="*/ 24701 h 6542836"/>
              <a:gd name="connsiteX0-47" fmla="*/ 0 w 12192000"/>
              <a:gd name="connsiteY0-48" fmla="*/ 24701 h 6542836"/>
              <a:gd name="connsiteX1-49" fmla="*/ 2977869 w 12192000"/>
              <a:gd name="connsiteY1-50" fmla="*/ 4151639 h 6542836"/>
              <a:gd name="connsiteX2-51" fmla="*/ 12192000 w 12192000"/>
              <a:gd name="connsiteY2-52" fmla="*/ 24701 h 6542836"/>
              <a:gd name="connsiteX3-53" fmla="*/ 12192000 w 12192000"/>
              <a:gd name="connsiteY3-54" fmla="*/ 6542836 h 6542836"/>
              <a:gd name="connsiteX4-55" fmla="*/ 0 w 12192000"/>
              <a:gd name="connsiteY4-56" fmla="*/ 6542836 h 6542836"/>
              <a:gd name="connsiteX5-57" fmla="*/ 0 w 12192000"/>
              <a:gd name="connsiteY5-58" fmla="*/ 24701 h 6542836"/>
              <a:gd name="connsiteX0-59" fmla="*/ 0 w 12200092"/>
              <a:gd name="connsiteY0-60" fmla="*/ 24597 h 6567008"/>
              <a:gd name="connsiteX1-61" fmla="*/ 2985961 w 12200092"/>
              <a:gd name="connsiteY1-62" fmla="*/ 4175811 h 6567008"/>
              <a:gd name="connsiteX2-63" fmla="*/ 12200092 w 12200092"/>
              <a:gd name="connsiteY2-64" fmla="*/ 48873 h 6567008"/>
              <a:gd name="connsiteX3-65" fmla="*/ 12200092 w 12200092"/>
              <a:gd name="connsiteY3-66" fmla="*/ 6567008 h 6567008"/>
              <a:gd name="connsiteX4-67" fmla="*/ 8092 w 12200092"/>
              <a:gd name="connsiteY4-68" fmla="*/ 6567008 h 6567008"/>
              <a:gd name="connsiteX5-69" fmla="*/ 0 w 12200092"/>
              <a:gd name="connsiteY5-70" fmla="*/ 24597 h 6567008"/>
              <a:gd name="connsiteX0-71" fmla="*/ 0 w 12200092"/>
              <a:gd name="connsiteY0-72" fmla="*/ 405 h 6542816"/>
              <a:gd name="connsiteX1-73" fmla="*/ 2985961 w 12200092"/>
              <a:gd name="connsiteY1-74" fmla="*/ 4151619 h 6542816"/>
              <a:gd name="connsiteX2-75" fmla="*/ 12200092 w 12200092"/>
              <a:gd name="connsiteY2-76" fmla="*/ 24681 h 6542816"/>
              <a:gd name="connsiteX3-77" fmla="*/ 12200092 w 12200092"/>
              <a:gd name="connsiteY3-78" fmla="*/ 6542816 h 6542816"/>
              <a:gd name="connsiteX4-79" fmla="*/ 8092 w 12200092"/>
              <a:gd name="connsiteY4-80" fmla="*/ 6542816 h 6542816"/>
              <a:gd name="connsiteX5-81" fmla="*/ 0 w 12200092"/>
              <a:gd name="connsiteY5-82" fmla="*/ 405 h 6542816"/>
              <a:gd name="connsiteX0-83" fmla="*/ 0 w 12200092"/>
              <a:gd name="connsiteY0-84" fmla="*/ 0 h 6542411"/>
              <a:gd name="connsiteX1-85" fmla="*/ 2985961 w 12200092"/>
              <a:gd name="connsiteY1-86" fmla="*/ 4369699 h 6542411"/>
              <a:gd name="connsiteX2-87" fmla="*/ 12200092 w 12200092"/>
              <a:gd name="connsiteY2-88" fmla="*/ 24276 h 6542411"/>
              <a:gd name="connsiteX3-89" fmla="*/ 12200092 w 12200092"/>
              <a:gd name="connsiteY3-90" fmla="*/ 6542411 h 6542411"/>
              <a:gd name="connsiteX4-91" fmla="*/ 8092 w 12200092"/>
              <a:gd name="connsiteY4-92" fmla="*/ 6542411 h 6542411"/>
              <a:gd name="connsiteX5-93" fmla="*/ 0 w 12200092"/>
              <a:gd name="connsiteY5-94" fmla="*/ 0 h 6542411"/>
              <a:gd name="connsiteX0-95" fmla="*/ 0 w 12200092"/>
              <a:gd name="connsiteY0-96" fmla="*/ 1018 h 6543429"/>
              <a:gd name="connsiteX1-97" fmla="*/ 2985961 w 12200092"/>
              <a:gd name="connsiteY1-98" fmla="*/ 4370717 h 6543429"/>
              <a:gd name="connsiteX2-99" fmla="*/ 12200092 w 12200092"/>
              <a:gd name="connsiteY2-100" fmla="*/ 25294 h 6543429"/>
              <a:gd name="connsiteX3-101" fmla="*/ 12200092 w 12200092"/>
              <a:gd name="connsiteY3-102" fmla="*/ 6543429 h 6543429"/>
              <a:gd name="connsiteX4-103" fmla="*/ 8092 w 12200092"/>
              <a:gd name="connsiteY4-104" fmla="*/ 6543429 h 6543429"/>
              <a:gd name="connsiteX5-105" fmla="*/ 0 w 12200092"/>
              <a:gd name="connsiteY5-106" fmla="*/ 1018 h 65434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200092" h="6543429">
                <a:moveTo>
                  <a:pt x="0" y="1018"/>
                </a:moveTo>
                <a:cubicBezTo>
                  <a:pt x="8092" y="817639"/>
                  <a:pt x="976888" y="4706536"/>
                  <a:pt x="2985961" y="4370717"/>
                </a:cubicBezTo>
                <a:cubicBezTo>
                  <a:pt x="4995034" y="4034898"/>
                  <a:pt x="10791179" y="-371890"/>
                  <a:pt x="12200092" y="25294"/>
                </a:cubicBezTo>
                <a:lnTo>
                  <a:pt x="12200092" y="6543429"/>
                </a:lnTo>
                <a:lnTo>
                  <a:pt x="8092" y="6543429"/>
                </a:lnTo>
                <a:cubicBezTo>
                  <a:pt x="5395" y="4362625"/>
                  <a:pt x="2697" y="2181822"/>
                  <a:pt x="0" y="1018"/>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3" name="Rectangle 2"/>
          <p:cNvSpPr/>
          <p:nvPr/>
        </p:nvSpPr>
        <p:spPr>
          <a:xfrm>
            <a:off x="0" y="836900"/>
            <a:ext cx="12200092" cy="6544712"/>
          </a:xfrm>
          <a:custGeom>
            <a:avLst/>
            <a:gdLst>
              <a:gd name="connsiteX0" fmla="*/ 0 w 12192000"/>
              <a:gd name="connsiteY0" fmla="*/ 0 h 6518135"/>
              <a:gd name="connsiteX1" fmla="*/ 12192000 w 12192000"/>
              <a:gd name="connsiteY1" fmla="*/ 0 h 6518135"/>
              <a:gd name="connsiteX2" fmla="*/ 12192000 w 12192000"/>
              <a:gd name="connsiteY2" fmla="*/ 6518135 h 6518135"/>
              <a:gd name="connsiteX3" fmla="*/ 0 w 12192000"/>
              <a:gd name="connsiteY3" fmla="*/ 6518135 h 6518135"/>
              <a:gd name="connsiteX4" fmla="*/ 0 w 12192000"/>
              <a:gd name="connsiteY4" fmla="*/ 0 h 6518135"/>
              <a:gd name="connsiteX0-1" fmla="*/ 0 w 12192000"/>
              <a:gd name="connsiteY0-2" fmla="*/ 8092 h 6526227"/>
              <a:gd name="connsiteX1-3" fmla="*/ 4135030 w 12192000"/>
              <a:gd name="connsiteY1-4" fmla="*/ 0 h 6526227"/>
              <a:gd name="connsiteX2-5" fmla="*/ 12192000 w 12192000"/>
              <a:gd name="connsiteY2-6" fmla="*/ 8092 h 6526227"/>
              <a:gd name="connsiteX3-7" fmla="*/ 12192000 w 12192000"/>
              <a:gd name="connsiteY3-8" fmla="*/ 6526227 h 6526227"/>
              <a:gd name="connsiteX4-9" fmla="*/ 0 w 12192000"/>
              <a:gd name="connsiteY4-10" fmla="*/ 6526227 h 6526227"/>
              <a:gd name="connsiteX5" fmla="*/ 0 w 12192000"/>
              <a:gd name="connsiteY5" fmla="*/ 8092 h 6526227"/>
              <a:gd name="connsiteX0-11" fmla="*/ 0 w 12192000"/>
              <a:gd name="connsiteY0-12" fmla="*/ 0 h 6518135"/>
              <a:gd name="connsiteX1-13" fmla="*/ 3738520 w 12192000"/>
              <a:gd name="connsiteY1-14" fmla="*/ 4135031 h 6518135"/>
              <a:gd name="connsiteX2-15" fmla="*/ 12192000 w 12192000"/>
              <a:gd name="connsiteY2-16" fmla="*/ 0 h 6518135"/>
              <a:gd name="connsiteX3-17" fmla="*/ 12192000 w 12192000"/>
              <a:gd name="connsiteY3-18" fmla="*/ 6518135 h 6518135"/>
              <a:gd name="connsiteX4-19" fmla="*/ 0 w 12192000"/>
              <a:gd name="connsiteY4-20" fmla="*/ 6518135 h 6518135"/>
              <a:gd name="connsiteX5-21" fmla="*/ 0 w 12192000"/>
              <a:gd name="connsiteY5-22" fmla="*/ 0 h 6518135"/>
              <a:gd name="connsiteX0-23" fmla="*/ 0 w 12192000"/>
              <a:gd name="connsiteY0-24" fmla="*/ 24659 h 6542794"/>
              <a:gd name="connsiteX1-25" fmla="*/ 3738520 w 12192000"/>
              <a:gd name="connsiteY1-26" fmla="*/ 4159690 h 6542794"/>
              <a:gd name="connsiteX2-27" fmla="*/ 12192000 w 12192000"/>
              <a:gd name="connsiteY2-28" fmla="*/ 24659 h 6542794"/>
              <a:gd name="connsiteX3-29" fmla="*/ 12192000 w 12192000"/>
              <a:gd name="connsiteY3-30" fmla="*/ 6542794 h 6542794"/>
              <a:gd name="connsiteX4-31" fmla="*/ 0 w 12192000"/>
              <a:gd name="connsiteY4-32" fmla="*/ 6542794 h 6542794"/>
              <a:gd name="connsiteX5-33" fmla="*/ 0 w 12192000"/>
              <a:gd name="connsiteY5-34" fmla="*/ 24659 h 6542794"/>
              <a:gd name="connsiteX0-35" fmla="*/ 0 w 12192000"/>
              <a:gd name="connsiteY0-36" fmla="*/ 24701 h 6542836"/>
              <a:gd name="connsiteX1-37" fmla="*/ 2994053 w 12192000"/>
              <a:gd name="connsiteY1-38" fmla="*/ 4151639 h 6542836"/>
              <a:gd name="connsiteX2-39" fmla="*/ 12192000 w 12192000"/>
              <a:gd name="connsiteY2-40" fmla="*/ 24701 h 6542836"/>
              <a:gd name="connsiteX3-41" fmla="*/ 12192000 w 12192000"/>
              <a:gd name="connsiteY3-42" fmla="*/ 6542836 h 6542836"/>
              <a:gd name="connsiteX4-43" fmla="*/ 0 w 12192000"/>
              <a:gd name="connsiteY4-44" fmla="*/ 6542836 h 6542836"/>
              <a:gd name="connsiteX5-45" fmla="*/ 0 w 12192000"/>
              <a:gd name="connsiteY5-46" fmla="*/ 24701 h 6542836"/>
              <a:gd name="connsiteX0-47" fmla="*/ 0 w 12192000"/>
              <a:gd name="connsiteY0-48" fmla="*/ 24701 h 6542836"/>
              <a:gd name="connsiteX1-49" fmla="*/ 2977869 w 12192000"/>
              <a:gd name="connsiteY1-50" fmla="*/ 4151639 h 6542836"/>
              <a:gd name="connsiteX2-51" fmla="*/ 12192000 w 12192000"/>
              <a:gd name="connsiteY2-52" fmla="*/ 24701 h 6542836"/>
              <a:gd name="connsiteX3-53" fmla="*/ 12192000 w 12192000"/>
              <a:gd name="connsiteY3-54" fmla="*/ 6542836 h 6542836"/>
              <a:gd name="connsiteX4-55" fmla="*/ 0 w 12192000"/>
              <a:gd name="connsiteY4-56" fmla="*/ 6542836 h 6542836"/>
              <a:gd name="connsiteX5-57" fmla="*/ 0 w 12192000"/>
              <a:gd name="connsiteY5-58" fmla="*/ 24701 h 6542836"/>
              <a:gd name="connsiteX0-59" fmla="*/ 0 w 12200092"/>
              <a:gd name="connsiteY0-60" fmla="*/ 24597 h 6567008"/>
              <a:gd name="connsiteX1-61" fmla="*/ 2985961 w 12200092"/>
              <a:gd name="connsiteY1-62" fmla="*/ 4175811 h 6567008"/>
              <a:gd name="connsiteX2-63" fmla="*/ 12200092 w 12200092"/>
              <a:gd name="connsiteY2-64" fmla="*/ 48873 h 6567008"/>
              <a:gd name="connsiteX3-65" fmla="*/ 12200092 w 12200092"/>
              <a:gd name="connsiteY3-66" fmla="*/ 6567008 h 6567008"/>
              <a:gd name="connsiteX4-67" fmla="*/ 8092 w 12200092"/>
              <a:gd name="connsiteY4-68" fmla="*/ 6567008 h 6567008"/>
              <a:gd name="connsiteX5-69" fmla="*/ 0 w 12200092"/>
              <a:gd name="connsiteY5-70" fmla="*/ 24597 h 6567008"/>
              <a:gd name="connsiteX0-71" fmla="*/ 0 w 12200092"/>
              <a:gd name="connsiteY0-72" fmla="*/ 405 h 6542816"/>
              <a:gd name="connsiteX1-73" fmla="*/ 2985961 w 12200092"/>
              <a:gd name="connsiteY1-74" fmla="*/ 4151619 h 6542816"/>
              <a:gd name="connsiteX2-75" fmla="*/ 12200092 w 12200092"/>
              <a:gd name="connsiteY2-76" fmla="*/ 24681 h 6542816"/>
              <a:gd name="connsiteX3-77" fmla="*/ 12200092 w 12200092"/>
              <a:gd name="connsiteY3-78" fmla="*/ 6542816 h 6542816"/>
              <a:gd name="connsiteX4-79" fmla="*/ 8092 w 12200092"/>
              <a:gd name="connsiteY4-80" fmla="*/ 6542816 h 6542816"/>
              <a:gd name="connsiteX5-81" fmla="*/ 0 w 12200092"/>
              <a:gd name="connsiteY5-82" fmla="*/ 405 h 6542816"/>
              <a:gd name="connsiteX0-83" fmla="*/ 0 w 12200092"/>
              <a:gd name="connsiteY0-84" fmla="*/ 281 h 6542692"/>
              <a:gd name="connsiteX1-85" fmla="*/ 3139710 w 12200092"/>
              <a:gd name="connsiteY1-86" fmla="*/ 4175771 h 6542692"/>
              <a:gd name="connsiteX2-87" fmla="*/ 12200092 w 12200092"/>
              <a:gd name="connsiteY2-88" fmla="*/ 24557 h 6542692"/>
              <a:gd name="connsiteX3-89" fmla="*/ 12200092 w 12200092"/>
              <a:gd name="connsiteY3-90" fmla="*/ 6542692 h 6542692"/>
              <a:gd name="connsiteX4-91" fmla="*/ 8092 w 12200092"/>
              <a:gd name="connsiteY4-92" fmla="*/ 6542692 h 6542692"/>
              <a:gd name="connsiteX5-93" fmla="*/ 0 w 12200092"/>
              <a:gd name="connsiteY5-94" fmla="*/ 281 h 6542692"/>
              <a:gd name="connsiteX0-95" fmla="*/ 0 w 12200092"/>
              <a:gd name="connsiteY0-96" fmla="*/ 2301 h 6544712"/>
              <a:gd name="connsiteX1-97" fmla="*/ 3139710 w 12200092"/>
              <a:gd name="connsiteY1-98" fmla="*/ 4177791 h 6544712"/>
              <a:gd name="connsiteX2-99" fmla="*/ 12200092 w 12200092"/>
              <a:gd name="connsiteY2-100" fmla="*/ 26577 h 6544712"/>
              <a:gd name="connsiteX3-101" fmla="*/ 12200092 w 12200092"/>
              <a:gd name="connsiteY3-102" fmla="*/ 6544712 h 6544712"/>
              <a:gd name="connsiteX4-103" fmla="*/ 8092 w 12200092"/>
              <a:gd name="connsiteY4-104" fmla="*/ 6544712 h 6544712"/>
              <a:gd name="connsiteX5-105" fmla="*/ 0 w 12200092"/>
              <a:gd name="connsiteY5-106" fmla="*/ 2301 h 65447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200092" h="6544712">
                <a:moveTo>
                  <a:pt x="0" y="2301"/>
                </a:moveTo>
                <a:cubicBezTo>
                  <a:pt x="8092" y="818922"/>
                  <a:pt x="1073993" y="4545978"/>
                  <a:pt x="3139710" y="4177791"/>
                </a:cubicBezTo>
                <a:cubicBezTo>
                  <a:pt x="5205427" y="3809604"/>
                  <a:pt x="10791179" y="-370607"/>
                  <a:pt x="12200092" y="26577"/>
                </a:cubicBezTo>
                <a:lnTo>
                  <a:pt x="12200092" y="6544712"/>
                </a:lnTo>
                <a:lnTo>
                  <a:pt x="8092" y="6544712"/>
                </a:lnTo>
                <a:cubicBezTo>
                  <a:pt x="5395" y="4363908"/>
                  <a:pt x="2697" y="2183105"/>
                  <a:pt x="0" y="2301"/>
                </a:cubicBezTo>
                <a:close/>
              </a:path>
            </a:pathLst>
          </a:custGeom>
          <a:gradFill>
            <a:gsLst>
              <a:gs pos="77926">
                <a:srgbClr val="EFF3F6"/>
              </a:gs>
              <a:gs pos="45436">
                <a:srgbClr val="A1BB00"/>
              </a:gs>
              <a:gs pos="11000">
                <a:srgbClr val="52453E"/>
              </a:gs>
              <a:gs pos="25000">
                <a:srgbClr val="79B257"/>
              </a:gs>
              <a:gs pos="64000">
                <a:srgbClr val="A1C8A0"/>
              </a:gs>
              <a:gs pos="86000">
                <a:schemeClr val="accent1">
                  <a:lumMod val="30000"/>
                  <a:lumOff val="70000"/>
                </a:schemeClr>
              </a:gs>
            </a:gsLst>
            <a:lin ang="5400000" scaled="1"/>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TextBox 5"/>
          <p:cNvSpPr txBox="1"/>
          <p:nvPr/>
        </p:nvSpPr>
        <p:spPr>
          <a:xfrm>
            <a:off x="7748338" y="2891119"/>
            <a:ext cx="3041583" cy="584775"/>
          </a:xfrm>
          <a:prstGeom prst="rect">
            <a:avLst/>
          </a:prstGeom>
          <a:noFill/>
        </p:spPr>
        <p:txBody>
          <a:bodyPr wrap="square" rtlCol="0">
            <a:spAutoFit/>
          </a:bodyPr>
          <a:lstStyle/>
          <a:p>
            <a:r>
              <a:rPr lang="en-US" sz="3200" dirty="0">
                <a:latin typeface="Arial Rounded MT Bold" panose="020F0704030504030204" pitchFamily="34" charset="0"/>
              </a:rPr>
              <a:t>Introduction</a:t>
            </a:r>
            <a:endParaRPr lang="en-IN" sz="3200" dirty="0">
              <a:latin typeface="Arial Rounded MT Bold" panose="020F0704030504030204" pitchFamily="34" charset="0"/>
            </a:endParaRPr>
          </a:p>
        </p:txBody>
      </p:sp>
      <p:cxnSp>
        <p:nvCxnSpPr>
          <p:cNvPr id="7" name="Google Shape;106;p16"/>
          <p:cNvCxnSpPr/>
          <p:nvPr/>
        </p:nvCxnSpPr>
        <p:spPr>
          <a:xfrm flipV="1">
            <a:off x="7886279" y="3475894"/>
            <a:ext cx="4231927" cy="21913"/>
          </a:xfrm>
          <a:prstGeom prst="straightConnector1">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7960093" y="4369869"/>
            <a:ext cx="45719" cy="369332"/>
          </a:xfrm>
          <a:prstGeom prst="rect">
            <a:avLst/>
          </a:prstGeom>
          <a:noFill/>
        </p:spPr>
        <p:txBody>
          <a:bodyPr wrap="square" rtlCol="0">
            <a:spAutoFit/>
          </a:bodyPr>
          <a:lstStyle/>
          <a:p>
            <a:endParaRPr lang="en-IN" dirty="0"/>
          </a:p>
        </p:txBody>
      </p:sp>
      <p:sp>
        <p:nvSpPr>
          <p:cNvPr id="11" name="TextBox 10"/>
          <p:cNvSpPr txBox="1"/>
          <p:nvPr/>
        </p:nvSpPr>
        <p:spPr>
          <a:xfrm>
            <a:off x="7709838" y="3667644"/>
            <a:ext cx="4177364" cy="2308324"/>
          </a:xfrm>
          <a:prstGeom prst="rect">
            <a:avLst/>
          </a:prstGeom>
          <a:noFill/>
        </p:spPr>
        <p:txBody>
          <a:bodyPr wrap="square" rtlCol="0">
            <a:spAutoFit/>
          </a:bodyPr>
          <a:lstStyle/>
          <a:p>
            <a:r>
              <a:rPr lang="en-US" dirty="0">
                <a:solidFill>
                  <a:schemeClr val="tx1">
                    <a:lumMod val="95000"/>
                    <a:lumOff val="5000"/>
                  </a:schemeClr>
                </a:solidFill>
              </a:rPr>
              <a:t>As the technology is making advancements in every sector, so we have tried to implement something for agriculture as well as health sector . We have created a machine learning model for crop recommendation, fertilizer prediction, plant disease ,life expectancy prediction and stroke prediction</a:t>
            </a:r>
            <a:endParaRPr lang="en-IN" dirty="0">
              <a:solidFill>
                <a:schemeClr val="tx1">
                  <a:lumMod val="95000"/>
                  <a:lumOff val="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D3729-4FE5-4ED6-95EB-E16CA91EF2AF}"/>
              </a:ext>
            </a:extLst>
          </p:cNvPr>
          <p:cNvPicPr>
            <a:picLocks noChangeAspect="1"/>
          </p:cNvPicPr>
          <p:nvPr/>
        </p:nvPicPr>
        <p:blipFill>
          <a:blip r:embed="rId2"/>
          <a:stretch>
            <a:fillRect/>
          </a:stretch>
        </p:blipFill>
        <p:spPr>
          <a:xfrm>
            <a:off x="0" y="0"/>
            <a:ext cx="6078071" cy="6858000"/>
          </a:xfrm>
          <a:prstGeom prst="rect">
            <a:avLst/>
          </a:prstGeom>
        </p:spPr>
      </p:pic>
      <p:pic>
        <p:nvPicPr>
          <p:cNvPr id="7" name="Picture 6">
            <a:extLst>
              <a:ext uri="{FF2B5EF4-FFF2-40B4-BE49-F238E27FC236}">
                <a16:creationId xmlns:a16="http://schemas.microsoft.com/office/drawing/2014/main" id="{DE57AE0D-A54E-4B90-9082-EAC9D1C887A9}"/>
              </a:ext>
            </a:extLst>
          </p:cNvPr>
          <p:cNvPicPr>
            <a:picLocks noChangeAspect="1"/>
          </p:cNvPicPr>
          <p:nvPr/>
        </p:nvPicPr>
        <p:blipFill>
          <a:blip r:embed="rId3"/>
          <a:stretch>
            <a:fillRect/>
          </a:stretch>
        </p:blipFill>
        <p:spPr>
          <a:xfrm>
            <a:off x="6078071" y="0"/>
            <a:ext cx="6113929" cy="6858000"/>
          </a:xfrm>
          <a:prstGeom prst="rect">
            <a:avLst/>
          </a:prstGeom>
        </p:spPr>
      </p:pic>
    </p:spTree>
    <p:extLst>
      <p:ext uri="{BB962C8B-B14F-4D97-AF65-F5344CB8AC3E}">
        <p14:creationId xmlns:p14="http://schemas.microsoft.com/office/powerpoint/2010/main" val="376296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p:cNvSpPr/>
          <p:nvPr/>
        </p:nvSpPr>
        <p:spPr>
          <a:xfrm>
            <a:off x="1223843" y="1098966"/>
            <a:ext cx="941077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1" fmla="*/ 267698 w 9265631"/>
              <a:gd name="connsiteY0-2" fmla="*/ 583836 h 583836"/>
              <a:gd name="connsiteX1-3" fmla="*/ 0 w 9265631"/>
              <a:gd name="connsiteY1-4" fmla="*/ 0 h 583836"/>
              <a:gd name="connsiteX2-5" fmla="*/ 9126929 w 9265631"/>
              <a:gd name="connsiteY2-6" fmla="*/ 0 h 583836"/>
              <a:gd name="connsiteX3-7" fmla="*/ 9265631 w 9265631"/>
              <a:gd name="connsiteY3-8" fmla="*/ 554807 h 583836"/>
              <a:gd name="connsiteX4-9" fmla="*/ 267698 w 9265631"/>
              <a:gd name="connsiteY4-10" fmla="*/ 583836 h 583836"/>
              <a:gd name="connsiteX0-11" fmla="*/ 398326 w 9396259"/>
              <a:gd name="connsiteY0-12" fmla="*/ 743494 h 743494"/>
              <a:gd name="connsiteX1-13" fmla="*/ 0 w 9396259"/>
              <a:gd name="connsiteY1-14" fmla="*/ 0 h 743494"/>
              <a:gd name="connsiteX2-15" fmla="*/ 9257557 w 9396259"/>
              <a:gd name="connsiteY2-16" fmla="*/ 159658 h 743494"/>
              <a:gd name="connsiteX3-17" fmla="*/ 9396259 w 9396259"/>
              <a:gd name="connsiteY3-18" fmla="*/ 714465 h 743494"/>
              <a:gd name="connsiteX4-19" fmla="*/ 398326 w 9396259"/>
              <a:gd name="connsiteY4-20" fmla="*/ 743494 h 743494"/>
              <a:gd name="connsiteX0-21" fmla="*/ 398326 w 9396259"/>
              <a:gd name="connsiteY0-22" fmla="*/ 743494 h 743494"/>
              <a:gd name="connsiteX1-23" fmla="*/ 0 w 9396259"/>
              <a:gd name="connsiteY1-24" fmla="*/ 0 h 743494"/>
              <a:gd name="connsiteX2-25" fmla="*/ 9286586 w 9396259"/>
              <a:gd name="connsiteY2-26" fmla="*/ 116116 h 743494"/>
              <a:gd name="connsiteX3-27" fmla="*/ 9396259 w 9396259"/>
              <a:gd name="connsiteY3-28" fmla="*/ 714465 h 743494"/>
              <a:gd name="connsiteX4-29" fmla="*/ 398326 w 9396259"/>
              <a:gd name="connsiteY4-30" fmla="*/ 743494 h 743494"/>
              <a:gd name="connsiteX0-31" fmla="*/ 398326 w 9410774"/>
              <a:gd name="connsiteY0-32" fmla="*/ 743494 h 743494"/>
              <a:gd name="connsiteX1-33" fmla="*/ 0 w 9410774"/>
              <a:gd name="connsiteY1-34" fmla="*/ 0 h 743494"/>
              <a:gd name="connsiteX2-35" fmla="*/ 9286586 w 9410774"/>
              <a:gd name="connsiteY2-36" fmla="*/ 116116 h 743494"/>
              <a:gd name="connsiteX3-37" fmla="*/ 9410774 w 9410774"/>
              <a:gd name="connsiteY3-38" fmla="*/ 685436 h 743494"/>
              <a:gd name="connsiteX4-39" fmla="*/ 398326 w 9410774"/>
              <a:gd name="connsiteY4-40" fmla="*/ 743494 h 743494"/>
              <a:gd name="connsiteX0-41" fmla="*/ 398326 w 9410774"/>
              <a:gd name="connsiteY0-42" fmla="*/ 743494 h 743494"/>
              <a:gd name="connsiteX1-43" fmla="*/ 0 w 9410774"/>
              <a:gd name="connsiteY1-44" fmla="*/ 0 h 743494"/>
              <a:gd name="connsiteX2-45" fmla="*/ 9141443 w 9410774"/>
              <a:gd name="connsiteY2-46" fmla="*/ 217716 h 743494"/>
              <a:gd name="connsiteX3-47" fmla="*/ 9410774 w 9410774"/>
              <a:gd name="connsiteY3-48" fmla="*/ 685436 h 743494"/>
              <a:gd name="connsiteX4-49" fmla="*/ 398326 w 9410774"/>
              <a:gd name="connsiteY4-50" fmla="*/ 743494 h 743494"/>
              <a:gd name="connsiteX0-51" fmla="*/ 398326 w 9410774"/>
              <a:gd name="connsiteY0-52" fmla="*/ 743494 h 743494"/>
              <a:gd name="connsiteX1-53" fmla="*/ 0 w 9410774"/>
              <a:gd name="connsiteY1-54" fmla="*/ 0 h 743494"/>
              <a:gd name="connsiteX2-55" fmla="*/ 9141443 w 9410774"/>
              <a:gd name="connsiteY2-56" fmla="*/ 145145 h 743494"/>
              <a:gd name="connsiteX3-57" fmla="*/ 9410774 w 9410774"/>
              <a:gd name="connsiteY3-58" fmla="*/ 685436 h 743494"/>
              <a:gd name="connsiteX4-59" fmla="*/ 398326 w 9410774"/>
              <a:gd name="connsiteY4-60" fmla="*/ 743494 h 7434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Rectangle: Rounded Corners 23"/>
          <p:cNvSpPr/>
          <p:nvPr/>
        </p:nvSpPr>
        <p:spPr>
          <a:xfrm>
            <a:off x="1203015" y="605362"/>
            <a:ext cx="9510486"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1620301" y="812358"/>
            <a:ext cx="8657744"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688761" y="558246"/>
            <a:ext cx="2208628" cy="4712558"/>
            <a:chOff x="6704945" y="388313"/>
            <a:chExt cx="2208628" cy="4712558"/>
          </a:xfrm>
        </p:grpSpPr>
        <p:sp>
          <p:nvSpPr>
            <p:cNvPr id="85" name="Freeform: Shape 84"/>
            <p:cNvSpPr/>
            <p:nvPr/>
          </p:nvSpPr>
          <p:spPr>
            <a:xfrm>
              <a:off x="7745571" y="2821152"/>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6704945" y="2841469"/>
              <a:ext cx="2208628" cy="2208628"/>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660066">
                    <a:alpha val="50000"/>
                  </a:srgbClr>
                </a:gs>
                <a:gs pos="100000">
                  <a:srgbClr val="CC00CC">
                    <a:alpha val="69804"/>
                  </a:srgbClr>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7399576" y="388313"/>
              <a:ext cx="769257" cy="769257"/>
              <a:chOff x="5877141" y="400287"/>
              <a:chExt cx="769257" cy="769257"/>
            </a:xfrm>
          </p:grpSpPr>
          <p:sp>
            <p:nvSpPr>
              <p:cNvPr id="34" name="Oval 33"/>
              <p:cNvSpPr/>
              <p:nvPr/>
            </p:nvSpPr>
            <p:spPr>
              <a:xfrm>
                <a:off x="5877141"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052450" y="575111"/>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56" name="Straight Connector 55"/>
            <p:cNvCxnSpPr>
              <a:stCxn id="34" idx="4"/>
              <a:endCxn id="22" idx="5"/>
            </p:cNvCxnSpPr>
            <p:nvPr/>
          </p:nvCxnSpPr>
          <p:spPr>
            <a:xfrm>
              <a:off x="7784205" y="1157570"/>
              <a:ext cx="25054" cy="1683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Shape 85"/>
            <p:cNvSpPr/>
            <p:nvPr/>
          </p:nvSpPr>
          <p:spPr>
            <a:xfrm>
              <a:off x="7777118" y="2826093"/>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1" fmla="*/ 0 w 49664"/>
                <a:gd name="connsiteY0-2" fmla="*/ 3631 h 137775"/>
                <a:gd name="connsiteX1-3" fmla="*/ 42563 w 49664"/>
                <a:gd name="connsiteY1-4" fmla="*/ 26491 h 137775"/>
                <a:gd name="connsiteX2-5" fmla="*/ 45720 w 49664"/>
                <a:gd name="connsiteY2-6" fmla="*/ 126504 h 137775"/>
                <a:gd name="connsiteX3-7" fmla="*/ 2857 w 49664"/>
                <a:gd name="connsiteY3-8" fmla="*/ 129361 h 137775"/>
              </a:gdLst>
              <a:ahLst/>
              <a:cxnLst>
                <a:cxn ang="0">
                  <a:pos x="connsiteX0-1" y="connsiteY0-2"/>
                </a:cxn>
                <a:cxn ang="0">
                  <a:pos x="connsiteX1-3" y="connsiteY1-4"/>
                </a:cxn>
                <a:cxn ang="0">
                  <a:pos x="connsiteX2-5" y="connsiteY2-6"/>
                </a:cxn>
                <a:cxn ang="0">
                  <a:pos x="connsiteX3-7" y="connsiteY3-8"/>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7751413" y="280400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7758079" y="2784951"/>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909288" y="5029874"/>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descr="Boardroom"/>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8371" y="4161796"/>
              <a:ext cx="914400" cy="914400"/>
            </a:xfrm>
            <a:prstGeom prst="rect">
              <a:avLst/>
            </a:prstGeom>
          </p:spPr>
        </p:pic>
        <p:sp>
          <p:nvSpPr>
            <p:cNvPr id="116" name="TextBox 115"/>
            <p:cNvSpPr txBox="1"/>
            <p:nvPr/>
          </p:nvSpPr>
          <p:spPr>
            <a:xfrm>
              <a:off x="7070553" y="3627617"/>
              <a:ext cx="1700505" cy="261610"/>
            </a:xfrm>
            <a:prstGeom prst="rect">
              <a:avLst/>
            </a:prstGeom>
            <a:noFill/>
          </p:spPr>
          <p:txBody>
            <a:bodyPr wrap="square" rtlCol="0">
              <a:spAutoFit/>
            </a:bodyPr>
            <a:lstStyle/>
            <a:p>
              <a:endParaRPr lang="en-US" sz="1100" dirty="0">
                <a:solidFill>
                  <a:schemeClr val="tx1">
                    <a:lumMod val="85000"/>
                    <a:lumOff val="15000"/>
                  </a:schemeClr>
                </a:solidFill>
                <a:latin typeface="Century Gothic" panose="020B0502020202020204" pitchFamily="34" charset="0"/>
              </a:endParaRPr>
            </a:p>
          </p:txBody>
        </p:sp>
        <p:sp>
          <p:nvSpPr>
            <p:cNvPr id="117" name="TextBox 116"/>
            <p:cNvSpPr txBox="1"/>
            <p:nvPr/>
          </p:nvSpPr>
          <p:spPr>
            <a:xfrm>
              <a:off x="6956835" y="3283375"/>
              <a:ext cx="1814224" cy="523220"/>
            </a:xfrm>
            <a:prstGeom prst="rect">
              <a:avLst/>
            </a:prstGeom>
            <a:noFill/>
          </p:spPr>
          <p:txBody>
            <a:bodyPr wrap="square" rtlCol="0">
              <a:spAutoFit/>
            </a:bodyPr>
            <a:lstStyle/>
            <a:p>
              <a:r>
                <a:rPr lang="en-US" sz="1400" b="1" dirty="0">
                  <a:latin typeface="Century Gothic" panose="020B0502020202020204" pitchFamily="34" charset="0"/>
                </a:rPr>
                <a:t>Inclusion of IT into Health sector </a:t>
              </a:r>
            </a:p>
          </p:txBody>
        </p:sp>
      </p:grpSp>
      <p:grpSp>
        <p:nvGrpSpPr>
          <p:cNvPr id="6" name="Group 5"/>
          <p:cNvGrpSpPr/>
          <p:nvPr/>
        </p:nvGrpSpPr>
        <p:grpSpPr>
          <a:xfrm>
            <a:off x="8480444" y="605362"/>
            <a:ext cx="2208628" cy="5326454"/>
            <a:chOff x="8496628" y="435429"/>
            <a:chExt cx="2208628" cy="5326454"/>
          </a:xfrm>
        </p:grpSpPr>
        <p:sp>
          <p:nvSpPr>
            <p:cNvPr id="91" name="Freeform: Shape 90"/>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0066">
                    <a:alpha val="49804"/>
                  </a:srgbClr>
                </a:gs>
                <a:gs pos="100000">
                  <a:srgbClr val="FF3399">
                    <a:alpha val="69804"/>
                  </a:srgbClr>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p:cNvGrpSpPr/>
            <p:nvPr/>
          </p:nvGrpSpPr>
          <p:grpSpPr>
            <a:xfrm>
              <a:off x="9217095" y="435429"/>
              <a:ext cx="769257" cy="769257"/>
              <a:chOff x="7255412" y="400287"/>
              <a:chExt cx="769257" cy="769257"/>
            </a:xfrm>
          </p:grpSpPr>
          <p:sp>
            <p:nvSpPr>
              <p:cNvPr id="36" name="Oval 35"/>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59" name="Straight Connector 58"/>
            <p:cNvCxnSpPr>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1" fmla="*/ 0 w 49664"/>
                <a:gd name="connsiteY0-2" fmla="*/ 3631 h 137775"/>
                <a:gd name="connsiteX1-3" fmla="*/ 42563 w 49664"/>
                <a:gd name="connsiteY1-4" fmla="*/ 26491 h 137775"/>
                <a:gd name="connsiteX2-5" fmla="*/ 45720 w 49664"/>
                <a:gd name="connsiteY2-6" fmla="*/ 126504 h 137775"/>
                <a:gd name="connsiteX3-7" fmla="*/ 2857 w 49664"/>
                <a:gd name="connsiteY3-8" fmla="*/ 129361 h 137775"/>
              </a:gdLst>
              <a:ahLst/>
              <a:cxnLst>
                <a:cxn ang="0">
                  <a:pos x="connsiteX0-1" y="connsiteY0-2"/>
                </a:cxn>
                <a:cxn ang="0">
                  <a:pos x="connsiteX1-3" y="connsiteY1-4"/>
                </a:cxn>
                <a:cxn ang="0">
                  <a:pos x="connsiteX2-5" y="connsiteY2-6"/>
                </a:cxn>
                <a:cxn ang="0">
                  <a:pos x="connsiteX3-7" y="connsiteY3-8"/>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Graphic 104" descr="Presentation with media"/>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9823" y="4789980"/>
              <a:ext cx="914400" cy="914400"/>
            </a:xfrm>
            <a:prstGeom prst="rect">
              <a:avLst/>
            </a:prstGeom>
          </p:spPr>
        </p:pic>
        <p:sp>
          <p:nvSpPr>
            <p:cNvPr id="118" name="TextBox 117"/>
            <p:cNvSpPr txBox="1"/>
            <p:nvPr/>
          </p:nvSpPr>
          <p:spPr>
            <a:xfrm>
              <a:off x="8803253" y="4311044"/>
              <a:ext cx="1700505" cy="261610"/>
            </a:xfrm>
            <a:prstGeom prst="rect">
              <a:avLst/>
            </a:prstGeom>
            <a:noFill/>
          </p:spPr>
          <p:txBody>
            <a:bodyPr wrap="square" rtlCol="0">
              <a:spAutoFit/>
            </a:bodyPr>
            <a:lstStyle/>
            <a:p>
              <a:endParaRPr lang="en-US" sz="1100" dirty="0">
                <a:solidFill>
                  <a:schemeClr val="tx1">
                    <a:lumMod val="85000"/>
                    <a:lumOff val="15000"/>
                  </a:schemeClr>
                </a:solidFill>
                <a:latin typeface="Century Gothic" panose="020B0502020202020204" pitchFamily="34" charset="0"/>
              </a:endParaRPr>
            </a:p>
          </p:txBody>
        </p:sp>
        <p:sp>
          <p:nvSpPr>
            <p:cNvPr id="119" name="TextBox 118"/>
            <p:cNvSpPr txBox="1"/>
            <p:nvPr/>
          </p:nvSpPr>
          <p:spPr>
            <a:xfrm>
              <a:off x="8915839" y="4041251"/>
              <a:ext cx="1688668" cy="738664"/>
            </a:xfrm>
            <a:prstGeom prst="rect">
              <a:avLst/>
            </a:prstGeom>
            <a:noFill/>
          </p:spPr>
          <p:txBody>
            <a:bodyPr wrap="square" rtlCol="0">
              <a:spAutoFit/>
            </a:bodyPr>
            <a:lstStyle/>
            <a:p>
              <a:r>
                <a:rPr lang="en-US" sz="1400" b="1" dirty="0">
                  <a:latin typeface="Century Gothic" panose="020B0502020202020204" pitchFamily="34" charset="0"/>
                </a:rPr>
                <a:t>Practical implementation of Data science</a:t>
              </a:r>
            </a:p>
          </p:txBody>
        </p:sp>
      </p:grpSp>
      <p:grpSp>
        <p:nvGrpSpPr>
          <p:cNvPr id="3" name="Group 2"/>
          <p:cNvGrpSpPr/>
          <p:nvPr/>
        </p:nvGrpSpPr>
        <p:grpSpPr>
          <a:xfrm>
            <a:off x="2930060" y="584734"/>
            <a:ext cx="2208628" cy="5188114"/>
            <a:chOff x="2946244" y="414801"/>
            <a:chExt cx="2208628" cy="5188114"/>
          </a:xfrm>
        </p:grpSpPr>
        <p:sp>
          <p:nvSpPr>
            <p:cNvPr id="74" name="Freeform: Shape 73"/>
            <p:cNvSpPr/>
            <p:nvPr/>
          </p:nvSpPr>
          <p:spPr>
            <a:xfrm>
              <a:off x="4011925" y="3297855"/>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2946244" y="3308817"/>
              <a:ext cx="2208628" cy="2208628"/>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0099CC">
                    <a:alpha val="49804"/>
                  </a:srgbClr>
                </a:gs>
                <a:gs pos="100000">
                  <a:srgbClr val="00CCFF">
                    <a:alpha val="69804"/>
                  </a:srgbClr>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657625" y="414801"/>
              <a:ext cx="769257" cy="769257"/>
              <a:chOff x="3120599" y="400287"/>
              <a:chExt cx="769257" cy="769257"/>
            </a:xfrm>
          </p:grpSpPr>
          <p:sp>
            <p:nvSpPr>
              <p:cNvPr id="30" name="Oval 29"/>
              <p:cNvSpPr/>
              <p:nvPr/>
            </p:nvSpPr>
            <p:spPr>
              <a:xfrm>
                <a:off x="3120599"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95908" y="575111"/>
                <a:ext cx="418638" cy="418638"/>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48" name="Straight Connector 47"/>
            <p:cNvCxnSpPr>
              <a:stCxn id="30" idx="4"/>
              <a:endCxn id="19" idx="5"/>
            </p:cNvCxnSpPr>
            <p:nvPr/>
          </p:nvCxnSpPr>
          <p:spPr>
            <a:xfrm>
              <a:off x="4042254" y="1184058"/>
              <a:ext cx="8304" cy="212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Freeform: Shape 74"/>
            <p:cNvSpPr/>
            <p:nvPr/>
          </p:nvSpPr>
          <p:spPr>
            <a:xfrm>
              <a:off x="4043472" y="3302796"/>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1" fmla="*/ 0 w 49664"/>
                <a:gd name="connsiteY0-2" fmla="*/ 3631 h 137775"/>
                <a:gd name="connsiteX1-3" fmla="*/ 42563 w 49664"/>
                <a:gd name="connsiteY1-4" fmla="*/ 26491 h 137775"/>
                <a:gd name="connsiteX2-5" fmla="*/ 45720 w 49664"/>
                <a:gd name="connsiteY2-6" fmla="*/ 126504 h 137775"/>
                <a:gd name="connsiteX3-7" fmla="*/ 2857 w 49664"/>
                <a:gd name="connsiteY3-8" fmla="*/ 129361 h 137775"/>
              </a:gdLst>
              <a:ahLst/>
              <a:cxnLst>
                <a:cxn ang="0">
                  <a:pos x="connsiteX0-1" y="connsiteY0-2"/>
                </a:cxn>
                <a:cxn ang="0">
                  <a:pos x="connsiteX1-3" y="connsiteY1-4"/>
                </a:cxn>
                <a:cxn ang="0">
                  <a:pos x="connsiteX2-5" y="connsiteY2-6"/>
                </a:cxn>
                <a:cxn ang="0">
                  <a:pos x="connsiteX3-7" y="connsiteY3-8"/>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a:off x="4017767" y="328070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a:off x="4024433" y="326165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168962" y="553191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Handshake"/>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9063" y="4683714"/>
              <a:ext cx="914400" cy="914400"/>
            </a:xfrm>
            <a:prstGeom prst="rect">
              <a:avLst/>
            </a:prstGeom>
          </p:spPr>
        </p:pic>
        <p:sp>
          <p:nvSpPr>
            <p:cNvPr id="112" name="TextBox 111"/>
            <p:cNvSpPr txBox="1"/>
            <p:nvPr/>
          </p:nvSpPr>
          <p:spPr>
            <a:xfrm>
              <a:off x="3352837" y="4113442"/>
              <a:ext cx="1700505" cy="261610"/>
            </a:xfrm>
            <a:prstGeom prst="rect">
              <a:avLst/>
            </a:prstGeom>
            <a:noFill/>
          </p:spPr>
          <p:txBody>
            <a:bodyPr wrap="square" rtlCol="0">
              <a:spAutoFit/>
            </a:bodyPr>
            <a:lstStyle/>
            <a:p>
              <a:endParaRPr lang="en-US" sz="1100" dirty="0">
                <a:solidFill>
                  <a:schemeClr val="tx1">
                    <a:lumMod val="85000"/>
                    <a:lumOff val="15000"/>
                  </a:schemeClr>
                </a:solidFill>
                <a:latin typeface="Century Gothic" panose="020B0502020202020204" pitchFamily="34" charset="0"/>
              </a:endParaRPr>
            </a:p>
          </p:txBody>
        </p:sp>
        <p:sp>
          <p:nvSpPr>
            <p:cNvPr id="113" name="TextBox 112"/>
            <p:cNvSpPr txBox="1"/>
            <p:nvPr/>
          </p:nvSpPr>
          <p:spPr>
            <a:xfrm>
              <a:off x="3559684" y="3737430"/>
              <a:ext cx="1156836" cy="954107"/>
            </a:xfrm>
            <a:prstGeom prst="rect">
              <a:avLst/>
            </a:prstGeom>
            <a:noFill/>
          </p:spPr>
          <p:txBody>
            <a:bodyPr wrap="square" rtlCol="0">
              <a:spAutoFit/>
            </a:bodyPr>
            <a:lstStyle/>
            <a:p>
              <a:r>
                <a:rPr lang="en-US" sz="1400" b="1" dirty="0">
                  <a:latin typeface="Century Gothic" panose="020B0502020202020204" pitchFamily="34" charset="0"/>
                </a:rPr>
                <a:t>Scaling, Outreach and Awareness</a:t>
              </a:r>
            </a:p>
          </p:txBody>
        </p:sp>
      </p:grpSp>
      <p:grpSp>
        <p:nvGrpSpPr>
          <p:cNvPr id="4" name="Group 3"/>
          <p:cNvGrpSpPr/>
          <p:nvPr/>
        </p:nvGrpSpPr>
        <p:grpSpPr>
          <a:xfrm>
            <a:off x="4821641" y="537898"/>
            <a:ext cx="2208628" cy="5340577"/>
            <a:chOff x="4864290" y="359569"/>
            <a:chExt cx="2208628" cy="5340577"/>
          </a:xfrm>
        </p:grpSpPr>
        <p:sp>
          <p:nvSpPr>
            <p:cNvPr id="80" name="Freeform: Shape 79"/>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5588567" y="359569"/>
              <a:ext cx="769257" cy="769257"/>
              <a:chOff x="4498870" y="400287"/>
              <a:chExt cx="769257" cy="769257"/>
            </a:xfrm>
          </p:grpSpPr>
          <p:sp>
            <p:nvSpPr>
              <p:cNvPr id="32" name="Oval 31"/>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cxnSp>
          <p:nvCxnSpPr>
            <p:cNvPr id="53" name="Straight Connector 52"/>
            <p:cNvCxnSpPr>
              <a:stCxn id="32" idx="4"/>
              <a:endCxn id="20" idx="5"/>
            </p:cNvCxnSpPr>
            <p:nvPr/>
          </p:nvCxnSpPr>
          <p:spPr>
            <a:xfrm flipH="1">
              <a:off x="5968604" y="1128826"/>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1" fmla="*/ 0 w 49664"/>
                <a:gd name="connsiteY0-2" fmla="*/ 3631 h 137775"/>
                <a:gd name="connsiteX1-3" fmla="*/ 42563 w 49664"/>
                <a:gd name="connsiteY1-4" fmla="*/ 26491 h 137775"/>
                <a:gd name="connsiteX2-5" fmla="*/ 45720 w 49664"/>
                <a:gd name="connsiteY2-6" fmla="*/ 126504 h 137775"/>
                <a:gd name="connsiteX3-7" fmla="*/ 2857 w 49664"/>
                <a:gd name="connsiteY3-8" fmla="*/ 129361 h 137775"/>
              </a:gdLst>
              <a:ahLst/>
              <a:cxnLst>
                <a:cxn ang="0">
                  <a:pos x="connsiteX0-1" y="connsiteY0-2"/>
                </a:cxn>
                <a:cxn ang="0">
                  <a:pos x="connsiteX1-3" y="connsiteY1-4"/>
                </a:cxn>
                <a:cxn ang="0">
                  <a:pos x="connsiteX2-5" y="connsiteY2-6"/>
                </a:cxn>
                <a:cxn ang="0">
                  <a:pos x="connsiteX3-7" y="connsiteY3-8"/>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descr="Target Audience"/>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4363" y="4851291"/>
              <a:ext cx="786337" cy="786337"/>
            </a:xfrm>
            <a:prstGeom prst="rect">
              <a:avLst/>
            </a:prstGeom>
          </p:spPr>
        </p:pic>
        <p:sp>
          <p:nvSpPr>
            <p:cNvPr id="114" name="TextBox 113"/>
            <p:cNvSpPr txBox="1"/>
            <p:nvPr/>
          </p:nvSpPr>
          <p:spPr>
            <a:xfrm>
              <a:off x="5255082" y="4183085"/>
              <a:ext cx="1700505" cy="261610"/>
            </a:xfrm>
            <a:prstGeom prst="rect">
              <a:avLst/>
            </a:prstGeom>
            <a:noFill/>
          </p:spPr>
          <p:txBody>
            <a:bodyPr wrap="square" rtlCol="0">
              <a:spAutoFit/>
            </a:bodyPr>
            <a:lstStyle/>
            <a:p>
              <a:endParaRPr lang="en-US" sz="1100" dirty="0">
                <a:solidFill>
                  <a:schemeClr val="tx1">
                    <a:lumMod val="85000"/>
                    <a:lumOff val="15000"/>
                  </a:schemeClr>
                </a:solidFill>
                <a:latin typeface="Century Gothic" panose="020B0502020202020204" pitchFamily="34" charset="0"/>
              </a:endParaRPr>
            </a:p>
          </p:txBody>
        </p:sp>
        <p:sp>
          <p:nvSpPr>
            <p:cNvPr id="115" name="TextBox 114"/>
            <p:cNvSpPr txBox="1"/>
            <p:nvPr/>
          </p:nvSpPr>
          <p:spPr>
            <a:xfrm>
              <a:off x="5431118" y="4261614"/>
              <a:ext cx="1133644" cy="307777"/>
            </a:xfrm>
            <a:prstGeom prst="rect">
              <a:avLst/>
            </a:prstGeom>
            <a:noFill/>
          </p:spPr>
          <p:txBody>
            <a:bodyPr wrap="none" rtlCol="0">
              <a:spAutoFit/>
            </a:bodyPr>
            <a:lstStyle/>
            <a:p>
              <a:r>
                <a:rPr lang="en-US" sz="1400" b="1" dirty="0">
                  <a:latin typeface="Century Gothic" panose="020B0502020202020204" pitchFamily="34" charset="0"/>
                </a:rPr>
                <a:t>Early Alerts</a:t>
              </a:r>
            </a:p>
          </p:txBody>
        </p:sp>
      </p:grpSp>
      <p:grpSp>
        <p:nvGrpSpPr>
          <p:cNvPr id="2" name="Group 1"/>
          <p:cNvGrpSpPr/>
          <p:nvPr/>
        </p:nvGrpSpPr>
        <p:grpSpPr>
          <a:xfrm>
            <a:off x="1215768" y="570220"/>
            <a:ext cx="2208628" cy="5714698"/>
            <a:chOff x="1231952" y="400287"/>
            <a:chExt cx="2208628" cy="5714698"/>
          </a:xfrm>
        </p:grpSpPr>
        <p:sp>
          <p:nvSpPr>
            <p:cNvPr id="95" name="Oval 94"/>
            <p:cNvSpPr/>
            <p:nvPr/>
          </p:nvSpPr>
          <p:spPr>
            <a:xfrm>
              <a:off x="1480949" y="604398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2303571" y="380904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1231952" y="3820887"/>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p:cNvSpPr txBox="1"/>
            <p:nvPr/>
          </p:nvSpPr>
          <p:spPr>
            <a:xfrm>
              <a:off x="1452586" y="4613564"/>
              <a:ext cx="1700505" cy="261610"/>
            </a:xfrm>
            <a:prstGeom prst="rect">
              <a:avLst/>
            </a:prstGeom>
            <a:noFill/>
          </p:spPr>
          <p:txBody>
            <a:bodyPr wrap="square" rtlCol="0">
              <a:spAutoFit/>
            </a:bodyPr>
            <a:lstStyle/>
            <a:p>
              <a:endParaRPr lang="en-US" sz="1100" dirty="0">
                <a:solidFill>
                  <a:schemeClr val="tx1">
                    <a:lumMod val="85000"/>
                    <a:lumOff val="15000"/>
                  </a:schemeClr>
                </a:solidFill>
                <a:latin typeface="Century Gothic" panose="020B0502020202020204" pitchFamily="34" charset="0"/>
              </a:endParaRPr>
            </a:p>
          </p:txBody>
        </p:sp>
        <p:grpSp>
          <p:nvGrpSpPr>
            <p:cNvPr id="42" name="Group 41"/>
            <p:cNvGrpSpPr/>
            <p:nvPr/>
          </p:nvGrpSpPr>
          <p:grpSpPr>
            <a:xfrm>
              <a:off x="1960039" y="400287"/>
              <a:ext cx="769257" cy="769257"/>
              <a:chOff x="1742328" y="400287"/>
              <a:chExt cx="769257" cy="769257"/>
            </a:xfrm>
          </p:grpSpPr>
          <p:sp>
            <p:nvSpPr>
              <p:cNvPr id="28" name="Oval 27"/>
              <p:cNvSpPr/>
              <p:nvPr/>
            </p:nvSpPr>
            <p:spPr>
              <a:xfrm>
                <a:off x="1742328"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917637" y="575111"/>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p:cNvCxnSpPr>
              <a:stCxn id="28" idx="4"/>
              <a:endCxn id="73" idx="1"/>
            </p:cNvCxnSpPr>
            <p:nvPr/>
          </p:nvCxnSpPr>
          <p:spPr>
            <a:xfrm>
              <a:off x="2344729" y="1169282"/>
              <a:ext cx="20320" cy="260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Shape 66"/>
            <p:cNvSpPr/>
            <p:nvPr/>
          </p:nvSpPr>
          <p:spPr>
            <a:xfrm>
              <a:off x="2335118" y="381398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1" fmla="*/ 0 w 49664"/>
                <a:gd name="connsiteY0-2" fmla="*/ 3631 h 137775"/>
                <a:gd name="connsiteX1-3" fmla="*/ 42563 w 49664"/>
                <a:gd name="connsiteY1-4" fmla="*/ 26491 h 137775"/>
                <a:gd name="connsiteX2-5" fmla="*/ 45720 w 49664"/>
                <a:gd name="connsiteY2-6" fmla="*/ 126504 h 137775"/>
                <a:gd name="connsiteX3-7" fmla="*/ 2857 w 49664"/>
                <a:gd name="connsiteY3-8" fmla="*/ 129361 h 137775"/>
              </a:gdLst>
              <a:ahLst/>
              <a:cxnLst>
                <a:cxn ang="0">
                  <a:pos x="connsiteX0-1" y="connsiteY0-2"/>
                </a:cxn>
                <a:cxn ang="0">
                  <a:pos x="connsiteX1-3" y="connsiteY1-4"/>
                </a:cxn>
                <a:cxn ang="0">
                  <a:pos x="connsiteX2-5" y="connsiteY2-6"/>
                </a:cxn>
                <a:cxn ang="0">
                  <a:pos x="connsiteX3-7" y="connsiteY3-8"/>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2309413" y="379190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a:off x="2316079" y="377284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descr="Daily calenda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39219" y="5201766"/>
              <a:ext cx="802298" cy="802298"/>
            </a:xfrm>
            <a:prstGeom prst="rect">
              <a:avLst/>
            </a:prstGeom>
          </p:spPr>
        </p:pic>
        <p:sp>
          <p:nvSpPr>
            <p:cNvPr id="110" name="TextBox 109"/>
            <p:cNvSpPr txBox="1"/>
            <p:nvPr/>
          </p:nvSpPr>
          <p:spPr>
            <a:xfrm>
              <a:off x="1404690" y="4518305"/>
              <a:ext cx="1648523" cy="523220"/>
            </a:xfrm>
            <a:prstGeom prst="rect">
              <a:avLst/>
            </a:prstGeom>
            <a:noFill/>
          </p:spPr>
          <p:txBody>
            <a:bodyPr wrap="square" rtlCol="0">
              <a:spAutoFit/>
            </a:bodyPr>
            <a:lstStyle/>
            <a:p>
              <a:r>
                <a:rPr lang="en-US" sz="1400" b="1" dirty="0">
                  <a:latin typeface="Century Gothic" panose="020B0502020202020204" pitchFamily="34" charset="0"/>
                </a:rPr>
                <a:t>Keeping it simple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10;&#10;Description automatically generated"/>
          <p:cNvPicPr>
            <a:picLocks noChangeAspect="1"/>
          </p:cNvPicPr>
          <p:nvPr/>
        </p:nvPicPr>
        <p:blipFill>
          <a:blip r:embed="rId2"/>
          <a:stretch>
            <a:fillRect/>
          </a:stretch>
        </p:blipFill>
        <p:spPr>
          <a:xfrm>
            <a:off x="933215" y="1243586"/>
            <a:ext cx="4530607" cy="4145049"/>
          </a:xfrm>
          <a:prstGeom prst="rect">
            <a:avLst/>
          </a:prstGeom>
        </p:spPr>
      </p:pic>
      <p:pic>
        <p:nvPicPr>
          <p:cNvPr id="4" name="Picture 4" descr="A picture containing text, clipart&#10;&#10;Description automatically generated"/>
          <p:cNvPicPr>
            <a:picLocks noChangeAspect="1"/>
          </p:cNvPicPr>
          <p:nvPr/>
        </p:nvPicPr>
        <p:blipFill>
          <a:blip r:embed="rId3"/>
          <a:stretch>
            <a:fillRect/>
          </a:stretch>
        </p:blipFill>
        <p:spPr>
          <a:xfrm>
            <a:off x="6098675" y="560018"/>
            <a:ext cx="631390" cy="685800"/>
          </a:xfrm>
          <a:prstGeom prst="rect">
            <a:avLst/>
          </a:prstGeom>
        </p:spPr>
      </p:pic>
      <p:sp>
        <p:nvSpPr>
          <p:cNvPr id="5" name="Rectangle 4"/>
          <p:cNvSpPr/>
          <p:nvPr/>
        </p:nvSpPr>
        <p:spPr>
          <a:xfrm>
            <a:off x="2087" y="7306"/>
            <a:ext cx="12901807" cy="6857999"/>
          </a:xfrm>
          <a:prstGeom prst="rect">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72C4"/>
              </a:solidFill>
            </a:endParaRPr>
          </a:p>
        </p:txBody>
      </p:sp>
      <p:sp>
        <p:nvSpPr>
          <p:cNvPr id="20" name="TextBox 19"/>
          <p:cNvSpPr txBox="1"/>
          <p:nvPr/>
        </p:nvSpPr>
        <p:spPr>
          <a:xfrm>
            <a:off x="5081009" y="175738"/>
            <a:ext cx="2743199"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dirty="0">
                <a:solidFill>
                  <a:schemeClr val="bg1"/>
                </a:solidFill>
                <a:latin typeface="Bodoni MT"/>
              </a:rPr>
              <a:t>References</a:t>
            </a:r>
          </a:p>
        </p:txBody>
      </p:sp>
      <p:sp>
        <p:nvSpPr>
          <p:cNvPr id="3" name="Text Box 2"/>
          <p:cNvSpPr txBox="1"/>
          <p:nvPr/>
        </p:nvSpPr>
        <p:spPr>
          <a:xfrm>
            <a:off x="1019810" y="1218565"/>
            <a:ext cx="11172825" cy="396938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Rakesh Kumar, M.P. Singh, Prabhat Kumar and J.P. Singh, "Crop Selection Method to maximize crop yield rate using machine learning technique".</a:t>
            </a:r>
          </a:p>
          <a:p>
            <a:pPr indent="0">
              <a:buFont typeface="Arial" panose="020B0604020202020204" pitchFamily="34" charset="0"/>
              <a:buNone/>
            </a:pPr>
            <a:endParaRPr lang="en-US">
              <a:solidFill>
                <a:schemeClr val="bg1"/>
              </a:solidFill>
            </a:endParaRPr>
          </a:p>
          <a:p>
            <a:pPr marL="285750" indent="-285750">
              <a:buFont typeface="Arial" panose="020B0604020202020204" pitchFamily="34" charset="0"/>
              <a:buChar char="•"/>
            </a:pPr>
            <a:r>
              <a:rPr lang="en-US">
                <a:solidFill>
                  <a:schemeClr val="bg1"/>
                </a:solidFill>
              </a:rPr>
              <a:t>Zeel Doshi, Subhash Nadkarni, Rashi Agrawal, Prof. Neepa Shah, "Agro Consultant: Intelligent Crop Recommendation System Using Machine Learning Algorithms".</a:t>
            </a:r>
          </a:p>
          <a:p>
            <a:pPr indent="0">
              <a:buFont typeface="Arial" panose="020B0604020202020204" pitchFamily="34" charset="0"/>
              <a:buNone/>
            </a:pPr>
            <a:endParaRPr lang="en-US">
              <a:solidFill>
                <a:schemeClr val="bg1"/>
              </a:solidFill>
            </a:endParaRPr>
          </a:p>
          <a:p>
            <a:pPr marL="285750" indent="-285750">
              <a:buFont typeface="Arial" panose="020B0604020202020204" pitchFamily="34" charset="0"/>
              <a:buChar char="•"/>
            </a:pPr>
            <a:r>
              <a:rPr lang="en-US">
                <a:solidFill>
                  <a:schemeClr val="bg1"/>
                </a:solidFill>
              </a:rPr>
              <a:t>“Analyzing the Performance of Stroke Prediction using ML Classification Algorithms “, a journal by Gangavarapu Sailasya , Gorli L Aruna Kumari </a:t>
            </a:r>
          </a:p>
          <a:p>
            <a:pPr indent="0">
              <a:buFont typeface="Arial" panose="020B0604020202020204" pitchFamily="34" charset="0"/>
              <a:buNone/>
            </a:pPr>
            <a:endParaRPr lang="en-US">
              <a:solidFill>
                <a:schemeClr val="bg1"/>
              </a:solidFill>
            </a:endParaRPr>
          </a:p>
          <a:p>
            <a:pPr marL="285750" indent="-285750">
              <a:buFont typeface="Arial" panose="020B0604020202020204" pitchFamily="34" charset="0"/>
              <a:buChar char="•"/>
            </a:pPr>
            <a:r>
              <a:rPr lang="en-US">
                <a:solidFill>
                  <a:schemeClr val="bg1"/>
                </a:solidFill>
              </a:rPr>
              <a:t>https://www.geeksforgeeks.org/machine-learning/</a:t>
            </a:r>
          </a:p>
          <a:p>
            <a:pPr indent="0">
              <a:buFont typeface="Arial" panose="020B0604020202020204" pitchFamily="34" charset="0"/>
              <a:buNone/>
            </a:pPr>
            <a:endParaRPr lang="en-US">
              <a:solidFill>
                <a:schemeClr val="bg1"/>
              </a:solidFill>
            </a:endParaRPr>
          </a:p>
          <a:p>
            <a:pPr marL="285750" indent="-285750">
              <a:buFont typeface="Arial" panose="020B0604020202020204" pitchFamily="34" charset="0"/>
              <a:buChar char="•"/>
            </a:pPr>
            <a:r>
              <a:rPr lang="en-US">
                <a:solidFill>
                  <a:schemeClr val="bg1"/>
                </a:solidFill>
              </a:rPr>
              <a:t>Published by IEEE Vikram Bali,Deepti Aggarwal, Sumit Singh, Arpit Shukla “Life Expectancy: Prediction &amp; Analysis using ML”</a:t>
            </a:r>
          </a:p>
          <a:p>
            <a:pPr marL="285750" indent="-285750">
              <a:buFont typeface="Arial" panose="020B0604020202020204" pitchFamily="34" charset="0"/>
              <a:buChar char="•"/>
            </a:pPr>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8282875" y="4353699"/>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902353" y="4353699"/>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691259" y="4248152"/>
            <a:ext cx="211094" cy="211094"/>
            <a:chOff x="1677812" y="4248152"/>
            <a:chExt cx="211094" cy="211094"/>
          </a:xfrm>
        </p:grpSpPr>
        <p:sp>
          <p:nvSpPr>
            <p:cNvPr id="6" name="Oval 5"/>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08100" y="4278440"/>
              <a:ext cx="150518" cy="150518"/>
            </a:xfrm>
            <a:prstGeom prst="ellipse">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p:cNvCxnSpPr/>
          <p:nvPr/>
        </p:nvCxnSpPr>
        <p:spPr>
          <a:xfrm>
            <a:off x="4050072" y="4353699"/>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869266" y="4248152"/>
            <a:ext cx="211094" cy="211094"/>
            <a:chOff x="3855819" y="4248152"/>
            <a:chExt cx="211094" cy="211094"/>
          </a:xfrm>
        </p:grpSpPr>
        <p:sp>
          <p:nvSpPr>
            <p:cNvPr id="19" name="Oval 18"/>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886107" y="4278440"/>
              <a:ext cx="150518" cy="150518"/>
            </a:xfrm>
            <a:prstGeom prst="ellipse">
              <a:avLst/>
            </a:prstGeom>
            <a:solidFill>
              <a:srgbClr val="6C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Connector 20"/>
          <p:cNvCxnSpPr/>
          <p:nvPr/>
        </p:nvCxnSpPr>
        <p:spPr>
          <a:xfrm>
            <a:off x="6167503" y="4353699"/>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986697" y="4248152"/>
            <a:ext cx="211094" cy="211094"/>
            <a:chOff x="5973250" y="4248152"/>
            <a:chExt cx="211094" cy="211094"/>
          </a:xfrm>
        </p:grpSpPr>
        <p:sp>
          <p:nvSpPr>
            <p:cNvPr id="22" name="Oval 21"/>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003538" y="4278440"/>
              <a:ext cx="150518" cy="150518"/>
            </a:xfrm>
            <a:prstGeom prst="ellipse">
              <a:avLst/>
            </a:prstGeom>
            <a:solidFill>
              <a:srgbClr val="FDB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131704" y="4248152"/>
            <a:ext cx="211094" cy="211094"/>
            <a:chOff x="8118257" y="4248152"/>
            <a:chExt cx="211094" cy="211094"/>
          </a:xfrm>
        </p:grpSpPr>
        <p:sp>
          <p:nvSpPr>
            <p:cNvPr id="27" name="Oval 26"/>
            <p:cNvSpPr/>
            <p:nvPr/>
          </p:nvSpPr>
          <p:spPr>
            <a:xfrm>
              <a:off x="8118257"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148545" y="4278440"/>
              <a:ext cx="150518" cy="150518"/>
            </a:xfrm>
            <a:prstGeom prst="ellipse">
              <a:avLst/>
            </a:prstGeom>
            <a:solidFill>
              <a:srgbClr val="7C9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0247076" y="4248152"/>
            <a:ext cx="211094" cy="211094"/>
            <a:chOff x="10233629" y="4248152"/>
            <a:chExt cx="211094" cy="211094"/>
          </a:xfrm>
        </p:grpSpPr>
        <p:sp>
          <p:nvSpPr>
            <p:cNvPr id="50" name="Oval 49"/>
            <p:cNvSpPr/>
            <p:nvPr/>
          </p:nvSpPr>
          <p:spPr>
            <a:xfrm>
              <a:off x="1023362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263917" y="4278440"/>
              <a:ext cx="150518" cy="150518"/>
            </a:xfrm>
            <a:prstGeom prst="ellipse">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p:cNvSpPr txBox="1"/>
          <p:nvPr/>
        </p:nvSpPr>
        <p:spPr>
          <a:xfrm>
            <a:off x="2423885" y="176472"/>
            <a:ext cx="7344228" cy="830997"/>
          </a:xfrm>
          <a:prstGeom prst="rect">
            <a:avLst/>
          </a:prstGeom>
          <a:noFill/>
        </p:spPr>
        <p:txBody>
          <a:bodyPr wrap="square" rtlCol="0">
            <a:spAutoFit/>
          </a:bodyPr>
          <a:lstStyle/>
          <a:p>
            <a:pPr algn="ctr"/>
            <a:r>
              <a:rPr lang="en-US" sz="4800" b="1" dirty="0">
                <a:solidFill>
                  <a:schemeClr val="tx1">
                    <a:lumMod val="75000"/>
                    <a:lumOff val="25000"/>
                  </a:schemeClr>
                </a:solidFill>
                <a:latin typeface="Tw Cen MT" panose="020B0602020104020603" pitchFamily="34" charset="0"/>
              </a:rPr>
              <a:t>Table Of Content</a:t>
            </a:r>
          </a:p>
        </p:txBody>
      </p:sp>
      <p:sp>
        <p:nvSpPr>
          <p:cNvPr id="59" name="TextBox 58"/>
          <p:cNvSpPr txBox="1"/>
          <p:nvPr/>
        </p:nvSpPr>
        <p:spPr>
          <a:xfrm>
            <a:off x="646873" y="4439601"/>
            <a:ext cx="2289049" cy="954107"/>
          </a:xfrm>
          <a:prstGeom prst="rect">
            <a:avLst/>
          </a:prstGeom>
          <a:noFill/>
        </p:spPr>
        <p:txBody>
          <a:bodyPr wrap="square" rtlCol="0">
            <a:spAutoFit/>
          </a:bodyPr>
          <a:lstStyle/>
          <a:p>
            <a:pPr algn="ctr"/>
            <a:r>
              <a:rPr lang="en-US" sz="2800" b="1" dirty="0">
                <a:solidFill>
                  <a:srgbClr val="FF6056"/>
                </a:solidFill>
                <a:latin typeface="Tw Cen MT" panose="020B0602020104020603" pitchFamily="34" charset="0"/>
              </a:rPr>
              <a:t>About </a:t>
            </a:r>
          </a:p>
          <a:p>
            <a:pPr algn="ctr"/>
            <a:r>
              <a:rPr lang="en-US" sz="2800" b="1" dirty="0">
                <a:solidFill>
                  <a:srgbClr val="FF6056"/>
                </a:solidFill>
                <a:latin typeface="Tw Cen MT" panose="020B0602020104020603" pitchFamily="34" charset="0"/>
              </a:rPr>
              <a:t>Project</a:t>
            </a:r>
          </a:p>
        </p:txBody>
      </p:sp>
      <p:sp>
        <p:nvSpPr>
          <p:cNvPr id="119" name="TextBox 118"/>
          <p:cNvSpPr txBox="1"/>
          <p:nvPr/>
        </p:nvSpPr>
        <p:spPr>
          <a:xfrm>
            <a:off x="2835783" y="4439601"/>
            <a:ext cx="2289049" cy="954107"/>
          </a:xfrm>
          <a:prstGeom prst="rect">
            <a:avLst/>
          </a:prstGeom>
          <a:noFill/>
        </p:spPr>
        <p:txBody>
          <a:bodyPr wrap="square" rtlCol="0">
            <a:spAutoFit/>
          </a:bodyPr>
          <a:lstStyle/>
          <a:p>
            <a:pPr algn="ctr"/>
            <a:r>
              <a:rPr lang="en-US" sz="2800" b="1" dirty="0">
                <a:solidFill>
                  <a:srgbClr val="6CA7CA"/>
                </a:solidFill>
                <a:latin typeface="Tw Cen MT" panose="020B0602020104020603" pitchFamily="34" charset="0"/>
              </a:rPr>
              <a:t>Literature Survey</a:t>
            </a:r>
          </a:p>
        </p:txBody>
      </p:sp>
      <p:sp>
        <p:nvSpPr>
          <p:cNvPr id="123" name="TextBox 122"/>
          <p:cNvSpPr txBox="1"/>
          <p:nvPr/>
        </p:nvSpPr>
        <p:spPr>
          <a:xfrm>
            <a:off x="4964922" y="4439601"/>
            <a:ext cx="2289049" cy="954107"/>
          </a:xfrm>
          <a:prstGeom prst="rect">
            <a:avLst/>
          </a:prstGeom>
          <a:noFill/>
        </p:spPr>
        <p:txBody>
          <a:bodyPr wrap="square" rtlCol="0">
            <a:spAutoFit/>
          </a:bodyPr>
          <a:lstStyle/>
          <a:p>
            <a:pPr algn="ctr"/>
            <a:r>
              <a:rPr lang="en-US" sz="2800" b="1" dirty="0">
                <a:solidFill>
                  <a:srgbClr val="FDBA71"/>
                </a:solidFill>
                <a:latin typeface="Tw Cen MT" panose="020B0602020104020603" pitchFamily="34" charset="0"/>
              </a:rPr>
              <a:t>Research gaps</a:t>
            </a:r>
          </a:p>
        </p:txBody>
      </p:sp>
      <p:grpSp>
        <p:nvGrpSpPr>
          <p:cNvPr id="124" name="Group 123"/>
          <p:cNvGrpSpPr/>
          <p:nvPr/>
        </p:nvGrpSpPr>
        <p:grpSpPr>
          <a:xfrm>
            <a:off x="7091745" y="4872602"/>
            <a:ext cx="2289049" cy="548656"/>
            <a:chOff x="1514240" y="4816886"/>
            <a:chExt cx="2289049" cy="548656"/>
          </a:xfrm>
        </p:grpSpPr>
        <p:sp>
          <p:nvSpPr>
            <p:cNvPr id="125" name="TextBox 124"/>
            <p:cNvSpPr txBox="1"/>
            <p:nvPr/>
          </p:nvSpPr>
          <p:spPr>
            <a:xfrm>
              <a:off x="1514240" y="4816886"/>
              <a:ext cx="2289049" cy="369332"/>
            </a:xfrm>
            <a:prstGeom prst="rect">
              <a:avLst/>
            </a:prstGeom>
            <a:noFill/>
          </p:spPr>
          <p:txBody>
            <a:bodyPr wrap="square" rtlCol="0">
              <a:spAutoFit/>
            </a:bodyPr>
            <a:lstStyle/>
            <a:p>
              <a:pPr algn="ctr"/>
              <a:endParaRPr lang="en-US" b="1" dirty="0">
                <a:solidFill>
                  <a:schemeClr val="tx1">
                    <a:lumMod val="75000"/>
                    <a:lumOff val="25000"/>
                  </a:schemeClr>
                </a:solidFill>
                <a:latin typeface="Tw Cen MT" panose="020B0602020104020603" pitchFamily="34" charset="0"/>
              </a:endParaRPr>
            </a:p>
          </p:txBody>
        </p:sp>
        <p:sp>
          <p:nvSpPr>
            <p:cNvPr id="126" name="TextBox 125"/>
            <p:cNvSpPr txBox="1"/>
            <p:nvPr/>
          </p:nvSpPr>
          <p:spPr>
            <a:xfrm>
              <a:off x="1733898" y="5088543"/>
              <a:ext cx="1849733" cy="276999"/>
            </a:xfrm>
            <a:prstGeom prst="rect">
              <a:avLst/>
            </a:prstGeom>
            <a:noFill/>
          </p:spPr>
          <p:txBody>
            <a:bodyPr wrap="square" rtlCol="0">
              <a:spAutoFit/>
            </a:bodyPr>
            <a:lstStyle/>
            <a:p>
              <a:pPr algn="ctr"/>
              <a:endParaRPr lang="en-US" sz="1200" dirty="0">
                <a:solidFill>
                  <a:schemeClr val="tx1">
                    <a:lumMod val="75000"/>
                    <a:lumOff val="25000"/>
                  </a:schemeClr>
                </a:solidFill>
                <a:latin typeface="Tw Cen MT" panose="020B0602020104020603" pitchFamily="34" charset="0"/>
              </a:endParaRPr>
            </a:p>
          </p:txBody>
        </p:sp>
      </p:grpSp>
      <p:sp>
        <p:nvSpPr>
          <p:cNvPr id="127" name="TextBox 126"/>
          <p:cNvSpPr txBox="1"/>
          <p:nvPr/>
        </p:nvSpPr>
        <p:spPr>
          <a:xfrm>
            <a:off x="7091745" y="4439601"/>
            <a:ext cx="2289049" cy="523220"/>
          </a:xfrm>
          <a:prstGeom prst="rect">
            <a:avLst/>
          </a:prstGeom>
          <a:noFill/>
        </p:spPr>
        <p:txBody>
          <a:bodyPr wrap="square" rtlCol="0">
            <a:spAutoFit/>
          </a:bodyPr>
          <a:lstStyle/>
          <a:p>
            <a:pPr algn="ctr"/>
            <a:r>
              <a:rPr lang="en-US" sz="2800" b="1" dirty="0">
                <a:solidFill>
                  <a:srgbClr val="7C9A60"/>
                </a:solidFill>
                <a:latin typeface="Tw Cen MT" panose="020B0602020104020603" pitchFamily="34" charset="0"/>
              </a:rPr>
              <a:t>Objective</a:t>
            </a:r>
          </a:p>
        </p:txBody>
      </p:sp>
      <p:sp>
        <p:nvSpPr>
          <p:cNvPr id="131" name="TextBox 130"/>
          <p:cNvSpPr txBox="1"/>
          <p:nvPr/>
        </p:nvSpPr>
        <p:spPr>
          <a:xfrm>
            <a:off x="9220531" y="4439601"/>
            <a:ext cx="2289049" cy="523220"/>
          </a:xfrm>
          <a:prstGeom prst="rect">
            <a:avLst/>
          </a:prstGeom>
          <a:noFill/>
        </p:spPr>
        <p:txBody>
          <a:bodyPr wrap="square" rtlCol="0">
            <a:spAutoFit/>
          </a:bodyPr>
          <a:lstStyle/>
          <a:p>
            <a:pPr algn="ctr"/>
            <a:r>
              <a:rPr lang="en-US" sz="2800" b="1" dirty="0">
                <a:solidFill>
                  <a:srgbClr val="FF6056"/>
                </a:solidFill>
                <a:latin typeface="Tw Cen MT" panose="020B0602020104020603" pitchFamily="34" charset="0"/>
              </a:rPr>
              <a:t>Methodology</a:t>
            </a:r>
          </a:p>
        </p:txBody>
      </p:sp>
      <p:grpSp>
        <p:nvGrpSpPr>
          <p:cNvPr id="3" name="Group 2"/>
          <p:cNvGrpSpPr/>
          <p:nvPr/>
        </p:nvGrpSpPr>
        <p:grpSpPr>
          <a:xfrm>
            <a:off x="1153557" y="2486360"/>
            <a:ext cx="1275682" cy="1275682"/>
            <a:chOff x="1140110" y="2486360"/>
            <a:chExt cx="1275682" cy="1275682"/>
          </a:xfrm>
        </p:grpSpPr>
        <p:sp>
          <p:nvSpPr>
            <p:cNvPr id="15" name="Teardrop 14"/>
            <p:cNvSpPr/>
            <p:nvPr/>
          </p:nvSpPr>
          <p:spPr>
            <a:xfrm rot="8100000">
              <a:off x="1140110" y="2486360"/>
              <a:ext cx="1275682" cy="1275682"/>
            </a:xfrm>
            <a:prstGeom prst="teardrop">
              <a:avLst>
                <a:gd name="adj" fmla="val 109962"/>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34459"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467" y="2811877"/>
              <a:ext cx="597818" cy="597816"/>
            </a:xfrm>
            <a:prstGeom prst="rect">
              <a:avLst/>
            </a:prstGeom>
          </p:spPr>
        </p:pic>
      </p:grpSp>
      <p:grpSp>
        <p:nvGrpSpPr>
          <p:cNvPr id="4" name="Group 3"/>
          <p:cNvGrpSpPr/>
          <p:nvPr/>
        </p:nvGrpSpPr>
        <p:grpSpPr>
          <a:xfrm>
            <a:off x="3332877" y="2486360"/>
            <a:ext cx="1275682" cy="1275682"/>
            <a:chOff x="3319430" y="2486360"/>
            <a:chExt cx="1275682" cy="1275682"/>
          </a:xfrm>
        </p:grpSpPr>
        <p:sp>
          <p:nvSpPr>
            <p:cNvPr id="43" name="Teardrop 42"/>
            <p:cNvSpPr/>
            <p:nvPr/>
          </p:nvSpPr>
          <p:spPr>
            <a:xfrm rot="8100000">
              <a:off x="3319430" y="2486360"/>
              <a:ext cx="1275682" cy="1275682"/>
            </a:xfrm>
            <a:prstGeom prst="teardrop">
              <a:avLst>
                <a:gd name="adj" fmla="val 109962"/>
              </a:avLst>
            </a:prstGeom>
            <a:solidFill>
              <a:srgbClr val="6C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513779"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62" y="2811877"/>
              <a:ext cx="597818" cy="597816"/>
            </a:xfrm>
            <a:prstGeom prst="rect">
              <a:avLst/>
            </a:prstGeom>
          </p:spPr>
        </p:pic>
      </p:grpSp>
      <p:grpSp>
        <p:nvGrpSpPr>
          <p:cNvPr id="31" name="Group 30"/>
          <p:cNvGrpSpPr/>
          <p:nvPr/>
        </p:nvGrpSpPr>
        <p:grpSpPr>
          <a:xfrm>
            <a:off x="9709192" y="2486360"/>
            <a:ext cx="1275682" cy="1275682"/>
            <a:chOff x="9695745" y="2486360"/>
            <a:chExt cx="1275682" cy="1275682"/>
          </a:xfrm>
        </p:grpSpPr>
        <p:sp>
          <p:nvSpPr>
            <p:cNvPr id="52" name="Teardrop 51"/>
            <p:cNvSpPr/>
            <p:nvPr/>
          </p:nvSpPr>
          <p:spPr>
            <a:xfrm rot="8100000">
              <a:off x="9695745" y="2486360"/>
              <a:ext cx="1275682" cy="1275682"/>
            </a:xfrm>
            <a:prstGeom prst="teardrop">
              <a:avLst>
                <a:gd name="adj" fmla="val 109962"/>
              </a:avLst>
            </a:prstGeom>
            <a:solidFill>
              <a:srgbClr val="FF6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890094"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677" y="2822274"/>
              <a:ext cx="597818" cy="597816"/>
            </a:xfrm>
            <a:prstGeom prst="rect">
              <a:avLst/>
            </a:prstGeom>
          </p:spPr>
        </p:pic>
      </p:grpSp>
      <p:grpSp>
        <p:nvGrpSpPr>
          <p:cNvPr id="5" name="Group 4"/>
          <p:cNvGrpSpPr/>
          <p:nvPr/>
        </p:nvGrpSpPr>
        <p:grpSpPr>
          <a:xfrm>
            <a:off x="5443618" y="2486360"/>
            <a:ext cx="1275682" cy="1275682"/>
            <a:chOff x="5430171" y="2486360"/>
            <a:chExt cx="1275682" cy="1275682"/>
          </a:xfrm>
        </p:grpSpPr>
        <p:sp>
          <p:nvSpPr>
            <p:cNvPr id="45" name="Teardrop 44"/>
            <p:cNvSpPr/>
            <p:nvPr/>
          </p:nvSpPr>
          <p:spPr>
            <a:xfrm rot="8100000">
              <a:off x="5430171" y="2486360"/>
              <a:ext cx="1275682" cy="1275682"/>
            </a:xfrm>
            <a:prstGeom prst="teardrop">
              <a:avLst>
                <a:gd name="adj" fmla="val 109962"/>
              </a:avLst>
            </a:prstGeom>
            <a:solidFill>
              <a:srgbClr val="FDB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24520"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103" y="2822274"/>
              <a:ext cx="597818" cy="597816"/>
            </a:xfrm>
            <a:prstGeom prst="rect">
              <a:avLst/>
            </a:prstGeom>
          </p:spPr>
        </p:pic>
      </p:grpSp>
      <p:grpSp>
        <p:nvGrpSpPr>
          <p:cNvPr id="30" name="Group 29"/>
          <p:cNvGrpSpPr/>
          <p:nvPr/>
        </p:nvGrpSpPr>
        <p:grpSpPr>
          <a:xfrm>
            <a:off x="7593820" y="2486360"/>
            <a:ext cx="1275682" cy="1275682"/>
            <a:chOff x="7580373" y="2486360"/>
            <a:chExt cx="1275682" cy="1275682"/>
          </a:xfrm>
        </p:grpSpPr>
        <p:sp>
          <p:nvSpPr>
            <p:cNvPr id="47" name="Teardrop 46"/>
            <p:cNvSpPr/>
            <p:nvPr/>
          </p:nvSpPr>
          <p:spPr>
            <a:xfrm rot="8100000">
              <a:off x="7580373" y="2486360"/>
              <a:ext cx="1275682" cy="1275682"/>
            </a:xfrm>
            <a:prstGeom prst="teardrop">
              <a:avLst>
                <a:gd name="adj" fmla="val 109962"/>
              </a:avLst>
            </a:prstGeom>
            <a:solidFill>
              <a:srgbClr val="7C9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74722" y="2679358"/>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9426" y="2811877"/>
              <a:ext cx="600416" cy="60041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250" fill="hold"/>
                                        <p:tgtEl>
                                          <p:spTgt spid="59"/>
                                        </p:tgtEl>
                                        <p:attrNameLst>
                                          <p:attrName>ppt_w</p:attrName>
                                        </p:attrNameLst>
                                      </p:cBhvr>
                                      <p:tavLst>
                                        <p:tav tm="0">
                                          <p:val>
                                            <p:fltVal val="0"/>
                                          </p:val>
                                        </p:tav>
                                        <p:tav tm="100000">
                                          <p:val>
                                            <p:strVal val="#ppt_w"/>
                                          </p:val>
                                        </p:tav>
                                      </p:tavLst>
                                    </p:anim>
                                    <p:anim calcmode="lin" valueType="num">
                                      <p:cBhvr>
                                        <p:cTn id="20" dur="250" fill="hold"/>
                                        <p:tgtEl>
                                          <p:spTgt spid="59"/>
                                        </p:tgtEl>
                                        <p:attrNameLst>
                                          <p:attrName>ppt_h</p:attrName>
                                        </p:attrNameLst>
                                      </p:cBhvr>
                                      <p:tavLst>
                                        <p:tav tm="0">
                                          <p:val>
                                            <p:fltVal val="0"/>
                                          </p:val>
                                        </p:tav>
                                        <p:tav tm="100000">
                                          <p:val>
                                            <p:strVal val="#ppt_h"/>
                                          </p:val>
                                        </p:tav>
                                      </p:tavLst>
                                    </p:anim>
                                    <p:animEffect transition="in" filter="fade">
                                      <p:cBhvr>
                                        <p:cTn id="21" dur="250"/>
                                        <p:tgtEl>
                                          <p:spTgt spid="59"/>
                                        </p:tgtEl>
                                      </p:cBhvr>
                                    </p:animEffect>
                                  </p:childTnLst>
                                </p:cTn>
                              </p:par>
                            </p:childTnLst>
                          </p:cTn>
                        </p:par>
                        <p:par>
                          <p:cTn id="22" fill="hold">
                            <p:stCondLst>
                              <p:cond delay="1500"/>
                            </p:stCondLst>
                            <p:childTnLst>
                              <p:par>
                                <p:cTn id="23" presetID="22" presetClass="entr" presetSubtype="8" fill="hold" nodeType="afterEffect">
                                  <p:stCondLst>
                                    <p:cond delay="25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225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250" fill="hold"/>
                                        <p:tgtEl>
                                          <p:spTgt spid="13"/>
                                        </p:tgtEl>
                                        <p:attrNameLst>
                                          <p:attrName>ppt_w</p:attrName>
                                        </p:attrNameLst>
                                      </p:cBhvr>
                                      <p:tavLst>
                                        <p:tav tm="0">
                                          <p:val>
                                            <p:fltVal val="0"/>
                                          </p:val>
                                        </p:tav>
                                        <p:tav tm="100000">
                                          <p:val>
                                            <p:strVal val="#ppt_w"/>
                                          </p:val>
                                        </p:tav>
                                      </p:tavLst>
                                    </p:anim>
                                    <p:anim calcmode="lin" valueType="num">
                                      <p:cBhvr>
                                        <p:cTn id="30" dur="250" fill="hold"/>
                                        <p:tgtEl>
                                          <p:spTgt spid="13"/>
                                        </p:tgtEl>
                                        <p:attrNameLst>
                                          <p:attrName>ppt_h</p:attrName>
                                        </p:attrNameLst>
                                      </p:cBhvr>
                                      <p:tavLst>
                                        <p:tav tm="0">
                                          <p:val>
                                            <p:fltVal val="0"/>
                                          </p:val>
                                        </p:tav>
                                        <p:tav tm="100000">
                                          <p:val>
                                            <p:strVal val="#ppt_h"/>
                                          </p:val>
                                        </p:tav>
                                      </p:tavLst>
                                    </p:anim>
                                    <p:animEffect transition="in" filter="fade">
                                      <p:cBhvr>
                                        <p:cTn id="31" dur="250"/>
                                        <p:tgtEl>
                                          <p:spTgt spid="13"/>
                                        </p:tgtEl>
                                      </p:cBhvr>
                                    </p:animEffect>
                                  </p:childTnLst>
                                </p:cTn>
                              </p:par>
                            </p:childTnLst>
                          </p:cTn>
                        </p:par>
                        <p:par>
                          <p:cTn id="32" fill="hold">
                            <p:stCondLst>
                              <p:cond delay="2750"/>
                            </p:stCondLst>
                            <p:childTnLst>
                              <p:par>
                                <p:cTn id="33" presetID="53" presetClass="entr" presetSubtype="1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250" fill="hold"/>
                                        <p:tgtEl>
                                          <p:spTgt spid="4"/>
                                        </p:tgtEl>
                                        <p:attrNameLst>
                                          <p:attrName>ppt_w</p:attrName>
                                        </p:attrNameLst>
                                      </p:cBhvr>
                                      <p:tavLst>
                                        <p:tav tm="0">
                                          <p:val>
                                            <p:fltVal val="0"/>
                                          </p:val>
                                        </p:tav>
                                        <p:tav tm="100000">
                                          <p:val>
                                            <p:strVal val="#ppt_w"/>
                                          </p:val>
                                        </p:tav>
                                      </p:tavLst>
                                    </p:anim>
                                    <p:anim calcmode="lin" valueType="num">
                                      <p:cBhvr>
                                        <p:cTn id="36" dur="250" fill="hold"/>
                                        <p:tgtEl>
                                          <p:spTgt spid="4"/>
                                        </p:tgtEl>
                                        <p:attrNameLst>
                                          <p:attrName>ppt_h</p:attrName>
                                        </p:attrNameLst>
                                      </p:cBhvr>
                                      <p:tavLst>
                                        <p:tav tm="0">
                                          <p:val>
                                            <p:fltVal val="0"/>
                                          </p:val>
                                        </p:tav>
                                        <p:tav tm="100000">
                                          <p:val>
                                            <p:strVal val="#ppt_h"/>
                                          </p:val>
                                        </p:tav>
                                      </p:tavLst>
                                    </p:anim>
                                    <p:animEffect transition="in" filter="fade">
                                      <p:cBhvr>
                                        <p:cTn id="37" dur="250"/>
                                        <p:tgtEl>
                                          <p:spTgt spid="4"/>
                                        </p:tgtEl>
                                      </p:cBhvr>
                                    </p:animEffect>
                                  </p:childTnLst>
                                </p:cTn>
                              </p:par>
                            </p:childTnLst>
                          </p:cTn>
                        </p:par>
                        <p:par>
                          <p:cTn id="38" fill="hold">
                            <p:stCondLst>
                              <p:cond delay="3250"/>
                            </p:stCondLst>
                            <p:childTnLst>
                              <p:par>
                                <p:cTn id="39" presetID="53" presetClass="entr" presetSubtype="16" fill="hold" grpId="0" nodeType="afterEffect">
                                  <p:stCondLst>
                                    <p:cond delay="0"/>
                                  </p:stCondLst>
                                  <p:childTnLst>
                                    <p:set>
                                      <p:cBhvr>
                                        <p:cTn id="40" dur="1" fill="hold">
                                          <p:stCondLst>
                                            <p:cond delay="0"/>
                                          </p:stCondLst>
                                        </p:cTn>
                                        <p:tgtEl>
                                          <p:spTgt spid="119"/>
                                        </p:tgtEl>
                                        <p:attrNameLst>
                                          <p:attrName>style.visibility</p:attrName>
                                        </p:attrNameLst>
                                      </p:cBhvr>
                                      <p:to>
                                        <p:strVal val="visible"/>
                                      </p:to>
                                    </p:set>
                                    <p:anim calcmode="lin" valueType="num">
                                      <p:cBhvr>
                                        <p:cTn id="41" dur="250" fill="hold"/>
                                        <p:tgtEl>
                                          <p:spTgt spid="119"/>
                                        </p:tgtEl>
                                        <p:attrNameLst>
                                          <p:attrName>ppt_w</p:attrName>
                                        </p:attrNameLst>
                                      </p:cBhvr>
                                      <p:tavLst>
                                        <p:tav tm="0">
                                          <p:val>
                                            <p:fltVal val="0"/>
                                          </p:val>
                                        </p:tav>
                                        <p:tav tm="100000">
                                          <p:val>
                                            <p:strVal val="#ppt_w"/>
                                          </p:val>
                                        </p:tav>
                                      </p:tavLst>
                                    </p:anim>
                                    <p:anim calcmode="lin" valueType="num">
                                      <p:cBhvr>
                                        <p:cTn id="42" dur="250" fill="hold"/>
                                        <p:tgtEl>
                                          <p:spTgt spid="119"/>
                                        </p:tgtEl>
                                        <p:attrNameLst>
                                          <p:attrName>ppt_h</p:attrName>
                                        </p:attrNameLst>
                                      </p:cBhvr>
                                      <p:tavLst>
                                        <p:tav tm="0">
                                          <p:val>
                                            <p:fltVal val="0"/>
                                          </p:val>
                                        </p:tav>
                                        <p:tav tm="100000">
                                          <p:val>
                                            <p:strVal val="#ppt_h"/>
                                          </p:val>
                                        </p:tav>
                                      </p:tavLst>
                                    </p:anim>
                                    <p:animEffect transition="in" filter="fade">
                                      <p:cBhvr>
                                        <p:cTn id="43" dur="250"/>
                                        <p:tgtEl>
                                          <p:spTgt spid="119"/>
                                        </p:tgtEl>
                                      </p:cBhvr>
                                    </p:animEffect>
                                  </p:childTnLst>
                                </p:cTn>
                              </p:par>
                            </p:childTnLst>
                          </p:cTn>
                        </p:par>
                        <p:par>
                          <p:cTn id="44" fill="hold">
                            <p:stCondLst>
                              <p:cond delay="3750"/>
                            </p:stCondLst>
                            <p:childTnLst>
                              <p:par>
                                <p:cTn id="45" presetID="22" presetClass="entr" presetSubtype="8" fill="hold" nodeType="after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250" fill="hold"/>
                                        <p:tgtEl>
                                          <p:spTgt spid="24"/>
                                        </p:tgtEl>
                                        <p:attrNameLst>
                                          <p:attrName>ppt_w</p:attrName>
                                        </p:attrNameLst>
                                      </p:cBhvr>
                                      <p:tavLst>
                                        <p:tav tm="0">
                                          <p:val>
                                            <p:fltVal val="0"/>
                                          </p:val>
                                        </p:tav>
                                        <p:tav tm="100000">
                                          <p:val>
                                            <p:strVal val="#ppt_w"/>
                                          </p:val>
                                        </p:tav>
                                      </p:tavLst>
                                    </p:anim>
                                    <p:anim calcmode="lin" valueType="num">
                                      <p:cBhvr>
                                        <p:cTn id="52" dur="250" fill="hold"/>
                                        <p:tgtEl>
                                          <p:spTgt spid="24"/>
                                        </p:tgtEl>
                                        <p:attrNameLst>
                                          <p:attrName>ppt_h</p:attrName>
                                        </p:attrNameLst>
                                      </p:cBhvr>
                                      <p:tavLst>
                                        <p:tav tm="0">
                                          <p:val>
                                            <p:fltVal val="0"/>
                                          </p:val>
                                        </p:tav>
                                        <p:tav tm="100000">
                                          <p:val>
                                            <p:strVal val="#ppt_h"/>
                                          </p:val>
                                        </p:tav>
                                      </p:tavLst>
                                    </p:anim>
                                    <p:animEffect transition="in" filter="fade">
                                      <p:cBhvr>
                                        <p:cTn id="53" dur="250"/>
                                        <p:tgtEl>
                                          <p:spTgt spid="24"/>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250" fill="hold"/>
                                        <p:tgtEl>
                                          <p:spTgt spid="5"/>
                                        </p:tgtEl>
                                        <p:attrNameLst>
                                          <p:attrName>ppt_w</p:attrName>
                                        </p:attrNameLst>
                                      </p:cBhvr>
                                      <p:tavLst>
                                        <p:tav tm="0">
                                          <p:val>
                                            <p:fltVal val="0"/>
                                          </p:val>
                                        </p:tav>
                                        <p:tav tm="100000">
                                          <p:val>
                                            <p:strVal val="#ppt_w"/>
                                          </p:val>
                                        </p:tav>
                                      </p:tavLst>
                                    </p:anim>
                                    <p:anim calcmode="lin" valueType="num">
                                      <p:cBhvr>
                                        <p:cTn id="58" dur="250" fill="hold"/>
                                        <p:tgtEl>
                                          <p:spTgt spid="5"/>
                                        </p:tgtEl>
                                        <p:attrNameLst>
                                          <p:attrName>ppt_h</p:attrName>
                                        </p:attrNameLst>
                                      </p:cBhvr>
                                      <p:tavLst>
                                        <p:tav tm="0">
                                          <p:val>
                                            <p:fltVal val="0"/>
                                          </p:val>
                                        </p:tav>
                                        <p:tav tm="100000">
                                          <p:val>
                                            <p:strVal val="#ppt_h"/>
                                          </p:val>
                                        </p:tav>
                                      </p:tavLst>
                                    </p:anim>
                                    <p:animEffect transition="in" filter="fade">
                                      <p:cBhvr>
                                        <p:cTn id="59" dur="250"/>
                                        <p:tgtEl>
                                          <p:spTgt spid="5"/>
                                        </p:tgtEl>
                                      </p:cBhvr>
                                    </p:animEffect>
                                  </p:childTnLst>
                                </p:cTn>
                              </p:par>
                            </p:childTnLst>
                          </p:cTn>
                        </p:par>
                        <p:par>
                          <p:cTn id="60" fill="hold">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123"/>
                                        </p:tgtEl>
                                        <p:attrNameLst>
                                          <p:attrName>style.visibility</p:attrName>
                                        </p:attrNameLst>
                                      </p:cBhvr>
                                      <p:to>
                                        <p:strVal val="visible"/>
                                      </p:to>
                                    </p:set>
                                    <p:anim calcmode="lin" valueType="num">
                                      <p:cBhvr>
                                        <p:cTn id="63" dur="250" fill="hold"/>
                                        <p:tgtEl>
                                          <p:spTgt spid="123"/>
                                        </p:tgtEl>
                                        <p:attrNameLst>
                                          <p:attrName>ppt_w</p:attrName>
                                        </p:attrNameLst>
                                      </p:cBhvr>
                                      <p:tavLst>
                                        <p:tav tm="0">
                                          <p:val>
                                            <p:fltVal val="0"/>
                                          </p:val>
                                        </p:tav>
                                        <p:tav tm="100000">
                                          <p:val>
                                            <p:strVal val="#ppt_w"/>
                                          </p:val>
                                        </p:tav>
                                      </p:tavLst>
                                    </p:anim>
                                    <p:anim calcmode="lin" valueType="num">
                                      <p:cBhvr>
                                        <p:cTn id="64" dur="250" fill="hold"/>
                                        <p:tgtEl>
                                          <p:spTgt spid="123"/>
                                        </p:tgtEl>
                                        <p:attrNameLst>
                                          <p:attrName>ppt_h</p:attrName>
                                        </p:attrNameLst>
                                      </p:cBhvr>
                                      <p:tavLst>
                                        <p:tav tm="0">
                                          <p:val>
                                            <p:fltVal val="0"/>
                                          </p:val>
                                        </p:tav>
                                        <p:tav tm="100000">
                                          <p:val>
                                            <p:strVal val="#ppt_h"/>
                                          </p:val>
                                        </p:tav>
                                      </p:tavLst>
                                    </p:anim>
                                    <p:animEffect transition="in" filter="fade">
                                      <p:cBhvr>
                                        <p:cTn id="65" dur="250"/>
                                        <p:tgtEl>
                                          <p:spTgt spid="123"/>
                                        </p:tgtEl>
                                      </p:cBhvr>
                                    </p:animEffect>
                                  </p:childTnLst>
                                </p:cTn>
                              </p:par>
                            </p:childTnLst>
                          </p:cTn>
                        </p:par>
                        <p:par>
                          <p:cTn id="66" fill="hold">
                            <p:stCondLst>
                              <p:cond delay="6000"/>
                            </p:stCondLst>
                            <p:childTnLst>
                              <p:par>
                                <p:cTn id="67" presetID="22" presetClass="entr" presetSubtype="8" fill="hold" nodeType="afterEffect">
                                  <p:stCondLst>
                                    <p:cond delay="25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par>
                          <p:cTn id="70" fill="hold">
                            <p:stCondLst>
                              <p:cond delay="6750"/>
                            </p:stCondLst>
                            <p:childTnLst>
                              <p:par>
                                <p:cTn id="71" presetID="53" presetClass="entr" presetSubtype="16"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fltVal val="0"/>
                                          </p:val>
                                        </p:tav>
                                        <p:tav tm="100000">
                                          <p:val>
                                            <p:strVal val="#ppt_w"/>
                                          </p:val>
                                        </p:tav>
                                      </p:tavLst>
                                    </p:anim>
                                    <p:anim calcmode="lin" valueType="num">
                                      <p:cBhvr>
                                        <p:cTn id="74" dur="250" fill="hold"/>
                                        <p:tgtEl>
                                          <p:spTgt spid="25"/>
                                        </p:tgtEl>
                                        <p:attrNameLst>
                                          <p:attrName>ppt_h</p:attrName>
                                        </p:attrNameLst>
                                      </p:cBhvr>
                                      <p:tavLst>
                                        <p:tav tm="0">
                                          <p:val>
                                            <p:fltVal val="0"/>
                                          </p:val>
                                        </p:tav>
                                        <p:tav tm="100000">
                                          <p:val>
                                            <p:strVal val="#ppt_h"/>
                                          </p:val>
                                        </p:tav>
                                      </p:tavLst>
                                    </p:anim>
                                    <p:animEffect transition="in" filter="fade">
                                      <p:cBhvr>
                                        <p:cTn id="75" dur="250"/>
                                        <p:tgtEl>
                                          <p:spTgt spid="25"/>
                                        </p:tgtEl>
                                      </p:cBhvr>
                                    </p:animEffect>
                                  </p:childTnLst>
                                </p:cTn>
                              </p:par>
                            </p:childTnLst>
                          </p:cTn>
                        </p:par>
                        <p:par>
                          <p:cTn id="76" fill="hold">
                            <p:stCondLst>
                              <p:cond delay="7250"/>
                            </p:stCondLst>
                            <p:childTnLst>
                              <p:par>
                                <p:cTn id="77" presetID="53" presetClass="entr" presetSubtype="16"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250" fill="hold"/>
                                        <p:tgtEl>
                                          <p:spTgt spid="30"/>
                                        </p:tgtEl>
                                        <p:attrNameLst>
                                          <p:attrName>ppt_w</p:attrName>
                                        </p:attrNameLst>
                                      </p:cBhvr>
                                      <p:tavLst>
                                        <p:tav tm="0">
                                          <p:val>
                                            <p:fltVal val="0"/>
                                          </p:val>
                                        </p:tav>
                                        <p:tav tm="100000">
                                          <p:val>
                                            <p:strVal val="#ppt_w"/>
                                          </p:val>
                                        </p:tav>
                                      </p:tavLst>
                                    </p:anim>
                                    <p:anim calcmode="lin" valueType="num">
                                      <p:cBhvr>
                                        <p:cTn id="80" dur="250" fill="hold"/>
                                        <p:tgtEl>
                                          <p:spTgt spid="30"/>
                                        </p:tgtEl>
                                        <p:attrNameLst>
                                          <p:attrName>ppt_h</p:attrName>
                                        </p:attrNameLst>
                                      </p:cBhvr>
                                      <p:tavLst>
                                        <p:tav tm="0">
                                          <p:val>
                                            <p:fltVal val="0"/>
                                          </p:val>
                                        </p:tav>
                                        <p:tav tm="100000">
                                          <p:val>
                                            <p:strVal val="#ppt_h"/>
                                          </p:val>
                                        </p:tav>
                                      </p:tavLst>
                                    </p:anim>
                                    <p:animEffect transition="in" filter="fade">
                                      <p:cBhvr>
                                        <p:cTn id="81" dur="250"/>
                                        <p:tgtEl>
                                          <p:spTgt spid="30"/>
                                        </p:tgtEl>
                                      </p:cBhvr>
                                    </p:animEffect>
                                  </p:childTnLst>
                                </p:cTn>
                              </p:par>
                            </p:childTnLst>
                          </p:cTn>
                        </p:par>
                        <p:par>
                          <p:cTn id="82" fill="hold">
                            <p:stCondLst>
                              <p:cond delay="7750"/>
                            </p:stCondLst>
                            <p:childTnLst>
                              <p:par>
                                <p:cTn id="83" presetID="53" presetClass="entr" presetSubtype="16" fill="hold" grpId="0" nodeType="afterEffect">
                                  <p:stCondLst>
                                    <p:cond delay="0"/>
                                  </p:stCondLst>
                                  <p:childTnLst>
                                    <p:set>
                                      <p:cBhvr>
                                        <p:cTn id="84" dur="1" fill="hold">
                                          <p:stCondLst>
                                            <p:cond delay="0"/>
                                          </p:stCondLst>
                                        </p:cTn>
                                        <p:tgtEl>
                                          <p:spTgt spid="127"/>
                                        </p:tgtEl>
                                        <p:attrNameLst>
                                          <p:attrName>style.visibility</p:attrName>
                                        </p:attrNameLst>
                                      </p:cBhvr>
                                      <p:to>
                                        <p:strVal val="visible"/>
                                      </p:to>
                                    </p:set>
                                    <p:anim calcmode="lin" valueType="num">
                                      <p:cBhvr>
                                        <p:cTn id="85" dur="250" fill="hold"/>
                                        <p:tgtEl>
                                          <p:spTgt spid="127"/>
                                        </p:tgtEl>
                                        <p:attrNameLst>
                                          <p:attrName>ppt_w</p:attrName>
                                        </p:attrNameLst>
                                      </p:cBhvr>
                                      <p:tavLst>
                                        <p:tav tm="0">
                                          <p:val>
                                            <p:fltVal val="0"/>
                                          </p:val>
                                        </p:tav>
                                        <p:tav tm="100000">
                                          <p:val>
                                            <p:strVal val="#ppt_w"/>
                                          </p:val>
                                        </p:tav>
                                      </p:tavLst>
                                    </p:anim>
                                    <p:anim calcmode="lin" valueType="num">
                                      <p:cBhvr>
                                        <p:cTn id="86" dur="250" fill="hold"/>
                                        <p:tgtEl>
                                          <p:spTgt spid="127"/>
                                        </p:tgtEl>
                                        <p:attrNameLst>
                                          <p:attrName>ppt_h</p:attrName>
                                        </p:attrNameLst>
                                      </p:cBhvr>
                                      <p:tavLst>
                                        <p:tav tm="0">
                                          <p:val>
                                            <p:fltVal val="0"/>
                                          </p:val>
                                        </p:tav>
                                        <p:tav tm="100000">
                                          <p:val>
                                            <p:strVal val="#ppt_h"/>
                                          </p:val>
                                        </p:tav>
                                      </p:tavLst>
                                    </p:anim>
                                    <p:animEffect transition="in" filter="fade">
                                      <p:cBhvr>
                                        <p:cTn id="87" dur="250"/>
                                        <p:tgtEl>
                                          <p:spTgt spid="127"/>
                                        </p:tgtEl>
                                      </p:cBhvr>
                                    </p:animEffect>
                                  </p:childTnLst>
                                </p:cTn>
                              </p:par>
                            </p:childTnLst>
                          </p:cTn>
                        </p:par>
                        <p:par>
                          <p:cTn id="88" fill="hold">
                            <p:stCondLst>
                              <p:cond delay="825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250"/>
                                        <p:tgtEl>
                                          <p:spTgt spid="124"/>
                                        </p:tgtEl>
                                      </p:cBhvr>
                                    </p:animEffect>
                                    <p:anim calcmode="lin" valueType="num">
                                      <p:cBhvr>
                                        <p:cTn id="92" dur="250" fill="hold"/>
                                        <p:tgtEl>
                                          <p:spTgt spid="124"/>
                                        </p:tgtEl>
                                        <p:attrNameLst>
                                          <p:attrName>ppt_x</p:attrName>
                                        </p:attrNameLst>
                                      </p:cBhvr>
                                      <p:tavLst>
                                        <p:tav tm="0">
                                          <p:val>
                                            <p:strVal val="#ppt_x"/>
                                          </p:val>
                                        </p:tav>
                                        <p:tav tm="100000">
                                          <p:val>
                                            <p:strVal val="#ppt_x"/>
                                          </p:val>
                                        </p:tav>
                                      </p:tavLst>
                                    </p:anim>
                                    <p:anim calcmode="lin" valueType="num">
                                      <p:cBhvr>
                                        <p:cTn id="93" dur="250" fill="hold"/>
                                        <p:tgtEl>
                                          <p:spTgt spid="124"/>
                                        </p:tgtEl>
                                        <p:attrNameLst>
                                          <p:attrName>ppt_y</p:attrName>
                                        </p:attrNameLst>
                                      </p:cBhvr>
                                      <p:tavLst>
                                        <p:tav tm="0">
                                          <p:val>
                                            <p:strVal val="#ppt_y+.1"/>
                                          </p:val>
                                        </p:tav>
                                        <p:tav tm="100000">
                                          <p:val>
                                            <p:strVal val="#ppt_y"/>
                                          </p:val>
                                        </p:tav>
                                      </p:tavLst>
                                    </p:anim>
                                  </p:childTnLst>
                                </p:cTn>
                              </p:par>
                            </p:childTnLst>
                          </p:cTn>
                        </p:par>
                        <p:par>
                          <p:cTn id="94" fill="hold">
                            <p:stCondLst>
                              <p:cond delay="8750"/>
                            </p:stCondLst>
                            <p:childTnLst>
                              <p:par>
                                <p:cTn id="95" presetID="22" presetClass="entr" presetSubtype="8" fill="hold" nodeType="afterEffect">
                                  <p:stCondLst>
                                    <p:cond delay="250"/>
                                  </p:stCondLst>
                                  <p:childTnLst>
                                    <p:set>
                                      <p:cBhvr>
                                        <p:cTn id="96" dur="1" fill="hold">
                                          <p:stCondLst>
                                            <p:cond delay="0"/>
                                          </p:stCondLst>
                                        </p:cTn>
                                        <p:tgtEl>
                                          <p:spTgt spid="49"/>
                                        </p:tgtEl>
                                        <p:attrNameLst>
                                          <p:attrName>style.visibility</p:attrName>
                                        </p:attrNameLst>
                                      </p:cBhvr>
                                      <p:to>
                                        <p:strVal val="visible"/>
                                      </p:to>
                                    </p:set>
                                    <p:animEffect transition="in" filter="wipe(left)">
                                      <p:cBhvr>
                                        <p:cTn id="97" dur="500"/>
                                        <p:tgtEl>
                                          <p:spTgt spid="49"/>
                                        </p:tgtEl>
                                      </p:cBhvr>
                                    </p:animEffect>
                                  </p:childTnLst>
                                </p:cTn>
                              </p:par>
                            </p:childTnLst>
                          </p:cTn>
                        </p:par>
                        <p:par>
                          <p:cTn id="98" fill="hold">
                            <p:stCondLst>
                              <p:cond delay="9500"/>
                            </p:stCondLst>
                            <p:childTnLst>
                              <p:par>
                                <p:cTn id="99" presetID="53" presetClass="entr" presetSubtype="16" fill="hold" nodeType="after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p:cTn id="101" dur="250" fill="hold"/>
                                        <p:tgtEl>
                                          <p:spTgt spid="9"/>
                                        </p:tgtEl>
                                        <p:attrNameLst>
                                          <p:attrName>ppt_w</p:attrName>
                                        </p:attrNameLst>
                                      </p:cBhvr>
                                      <p:tavLst>
                                        <p:tav tm="0">
                                          <p:val>
                                            <p:fltVal val="0"/>
                                          </p:val>
                                        </p:tav>
                                        <p:tav tm="100000">
                                          <p:val>
                                            <p:strVal val="#ppt_w"/>
                                          </p:val>
                                        </p:tav>
                                      </p:tavLst>
                                    </p:anim>
                                    <p:anim calcmode="lin" valueType="num">
                                      <p:cBhvr>
                                        <p:cTn id="102" dur="250" fill="hold"/>
                                        <p:tgtEl>
                                          <p:spTgt spid="9"/>
                                        </p:tgtEl>
                                        <p:attrNameLst>
                                          <p:attrName>ppt_h</p:attrName>
                                        </p:attrNameLst>
                                      </p:cBhvr>
                                      <p:tavLst>
                                        <p:tav tm="0">
                                          <p:val>
                                            <p:fltVal val="0"/>
                                          </p:val>
                                        </p:tav>
                                        <p:tav tm="100000">
                                          <p:val>
                                            <p:strVal val="#ppt_h"/>
                                          </p:val>
                                        </p:tav>
                                      </p:tavLst>
                                    </p:anim>
                                    <p:animEffect transition="in" filter="fade">
                                      <p:cBhvr>
                                        <p:cTn id="103" dur="250"/>
                                        <p:tgtEl>
                                          <p:spTgt spid="9"/>
                                        </p:tgtEl>
                                      </p:cBhvr>
                                    </p:animEffect>
                                  </p:childTnLst>
                                </p:cTn>
                              </p:par>
                            </p:childTnLst>
                          </p:cTn>
                        </p:par>
                        <p:par>
                          <p:cTn id="104" fill="hold">
                            <p:stCondLst>
                              <p:cond delay="10000"/>
                            </p:stCondLst>
                            <p:childTnLst>
                              <p:par>
                                <p:cTn id="105" presetID="53" presetClass="entr" presetSubtype="16" fill="hold" nodeType="afterEffect">
                                  <p:stCondLst>
                                    <p:cond delay="0"/>
                                  </p:stCondLst>
                                  <p:childTnLst>
                                    <p:set>
                                      <p:cBhvr>
                                        <p:cTn id="106" dur="1" fill="hold">
                                          <p:stCondLst>
                                            <p:cond delay="0"/>
                                          </p:stCondLst>
                                        </p:cTn>
                                        <p:tgtEl>
                                          <p:spTgt spid="31"/>
                                        </p:tgtEl>
                                        <p:attrNameLst>
                                          <p:attrName>style.visibility</p:attrName>
                                        </p:attrNameLst>
                                      </p:cBhvr>
                                      <p:to>
                                        <p:strVal val="visible"/>
                                      </p:to>
                                    </p:set>
                                    <p:anim calcmode="lin" valueType="num">
                                      <p:cBhvr>
                                        <p:cTn id="107" dur="250" fill="hold"/>
                                        <p:tgtEl>
                                          <p:spTgt spid="31"/>
                                        </p:tgtEl>
                                        <p:attrNameLst>
                                          <p:attrName>ppt_w</p:attrName>
                                        </p:attrNameLst>
                                      </p:cBhvr>
                                      <p:tavLst>
                                        <p:tav tm="0">
                                          <p:val>
                                            <p:fltVal val="0"/>
                                          </p:val>
                                        </p:tav>
                                        <p:tav tm="100000">
                                          <p:val>
                                            <p:strVal val="#ppt_w"/>
                                          </p:val>
                                        </p:tav>
                                      </p:tavLst>
                                    </p:anim>
                                    <p:anim calcmode="lin" valueType="num">
                                      <p:cBhvr>
                                        <p:cTn id="108" dur="250" fill="hold"/>
                                        <p:tgtEl>
                                          <p:spTgt spid="31"/>
                                        </p:tgtEl>
                                        <p:attrNameLst>
                                          <p:attrName>ppt_h</p:attrName>
                                        </p:attrNameLst>
                                      </p:cBhvr>
                                      <p:tavLst>
                                        <p:tav tm="0">
                                          <p:val>
                                            <p:fltVal val="0"/>
                                          </p:val>
                                        </p:tav>
                                        <p:tav tm="100000">
                                          <p:val>
                                            <p:strVal val="#ppt_h"/>
                                          </p:val>
                                        </p:tav>
                                      </p:tavLst>
                                    </p:anim>
                                    <p:animEffect transition="in" filter="fade">
                                      <p:cBhvr>
                                        <p:cTn id="109" dur="250"/>
                                        <p:tgtEl>
                                          <p:spTgt spid="31"/>
                                        </p:tgtEl>
                                      </p:cBhvr>
                                    </p:animEffect>
                                  </p:childTnLst>
                                </p:cTn>
                              </p:par>
                            </p:childTnLst>
                          </p:cTn>
                        </p:par>
                        <p:par>
                          <p:cTn id="110" fill="hold">
                            <p:stCondLst>
                              <p:cond delay="10500"/>
                            </p:stCondLst>
                            <p:childTnLst>
                              <p:par>
                                <p:cTn id="111" presetID="53" presetClass="entr" presetSubtype="16" fill="hold" grpId="0" nodeType="afterEffect">
                                  <p:stCondLst>
                                    <p:cond delay="0"/>
                                  </p:stCondLst>
                                  <p:childTnLst>
                                    <p:set>
                                      <p:cBhvr>
                                        <p:cTn id="112" dur="1" fill="hold">
                                          <p:stCondLst>
                                            <p:cond delay="0"/>
                                          </p:stCondLst>
                                        </p:cTn>
                                        <p:tgtEl>
                                          <p:spTgt spid="131"/>
                                        </p:tgtEl>
                                        <p:attrNameLst>
                                          <p:attrName>style.visibility</p:attrName>
                                        </p:attrNameLst>
                                      </p:cBhvr>
                                      <p:to>
                                        <p:strVal val="visible"/>
                                      </p:to>
                                    </p:set>
                                    <p:anim calcmode="lin" valueType="num">
                                      <p:cBhvr>
                                        <p:cTn id="113" dur="250" fill="hold"/>
                                        <p:tgtEl>
                                          <p:spTgt spid="131"/>
                                        </p:tgtEl>
                                        <p:attrNameLst>
                                          <p:attrName>ppt_w</p:attrName>
                                        </p:attrNameLst>
                                      </p:cBhvr>
                                      <p:tavLst>
                                        <p:tav tm="0">
                                          <p:val>
                                            <p:fltVal val="0"/>
                                          </p:val>
                                        </p:tav>
                                        <p:tav tm="100000">
                                          <p:val>
                                            <p:strVal val="#ppt_w"/>
                                          </p:val>
                                        </p:tav>
                                      </p:tavLst>
                                    </p:anim>
                                    <p:anim calcmode="lin" valueType="num">
                                      <p:cBhvr>
                                        <p:cTn id="114" dur="250" fill="hold"/>
                                        <p:tgtEl>
                                          <p:spTgt spid="131"/>
                                        </p:tgtEl>
                                        <p:attrNameLst>
                                          <p:attrName>ppt_h</p:attrName>
                                        </p:attrNameLst>
                                      </p:cBhvr>
                                      <p:tavLst>
                                        <p:tav tm="0">
                                          <p:val>
                                            <p:fltVal val="0"/>
                                          </p:val>
                                        </p:tav>
                                        <p:tav tm="100000">
                                          <p:val>
                                            <p:strVal val="#ppt_h"/>
                                          </p:val>
                                        </p:tav>
                                      </p:tavLst>
                                    </p:anim>
                                    <p:animEffect transition="in" filter="fade">
                                      <p:cBhvr>
                                        <p:cTn id="115" dur="25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19" grpId="0"/>
      <p:bldP spid="123" grpId="0"/>
      <p:bldP spid="127" grpId="0"/>
      <p:bldP spid="1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p:cNvPicPr>
            <a:picLocks noChangeAspect="1"/>
          </p:cNvPicPr>
          <p:nvPr/>
        </p:nvPicPr>
        <p:blipFill rotWithShape="1">
          <a:blip r:embed="rId2"/>
          <a:srcRect l="11493" r="26493" b="6993"/>
          <a:stretch>
            <a:fillRect/>
          </a:stretch>
        </p:blipFill>
        <p:spPr>
          <a:xfrm>
            <a:off x="3523488" y="10"/>
            <a:ext cx="8668512" cy="6857990"/>
          </a:xfrm>
          <a:prstGeom prst="rect">
            <a:avLst/>
          </a:prstGeom>
        </p:spPr>
      </p:pic>
      <p:sp>
        <p:nvSpPr>
          <p:cNvPr id="11" name="Rectangle 13"/>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77981" y="1153678"/>
            <a:ext cx="4023360" cy="1346107"/>
          </a:xfrm>
          <a:prstGeom prst="rect">
            <a:avLst/>
          </a:prstGeom>
        </p:spPr>
        <p:txBody>
          <a:bodyPr rot="0" spcFirstLastPara="0" vertOverflow="overflow" horzOverflow="overflow" vert="horz" lIns="91440" tIns="45720" rIns="91440" bIns="45720" numCol="1" spcCol="0" rtlCol="0" fromWordArt="0" anchor="b" anchorCtr="0" forceAA="0" compatLnSpc="1">
            <a:normAutofit lnSpcReduction="10000"/>
          </a:bodyPr>
          <a:lstStyle/>
          <a:p>
            <a:pPr>
              <a:lnSpc>
                <a:spcPct val="90000"/>
              </a:lnSpc>
              <a:spcBef>
                <a:spcPct val="0"/>
              </a:spcBef>
              <a:spcAft>
                <a:spcPts val="600"/>
              </a:spcAft>
            </a:pPr>
            <a:r>
              <a:rPr lang="en-US" sz="4800">
                <a:latin typeface="+mj-lt"/>
                <a:ea typeface="+mj-ea"/>
                <a:cs typeface="+mj-cs"/>
              </a:rPr>
              <a:t>ABOUT THE PROJECT</a:t>
            </a:r>
          </a:p>
        </p:txBody>
      </p:sp>
      <p:sp>
        <p:nvSpPr>
          <p:cNvPr id="13" name="Rectangle 15"/>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7"/>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4206993" y="50988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3600" dirty="0">
              <a:solidFill>
                <a:schemeClr val="tx1">
                  <a:lumMod val="95000"/>
                  <a:lumOff val="5000"/>
                </a:schemeClr>
              </a:solidFill>
              <a:latin typeface="Roboto Black"/>
              <a:ea typeface="Roboto Black"/>
              <a:cs typeface="Calibri" panose="020F0502020204030204"/>
            </a:endParaRPr>
          </a:p>
        </p:txBody>
      </p:sp>
      <p:sp>
        <p:nvSpPr>
          <p:cNvPr id="7" name="TextBox 6"/>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rPr>
              <a:t>This Photo</a:t>
            </a:r>
            <a:r>
              <a:rPr lang="en-US" sz="700">
                <a:solidFill>
                  <a:srgbClr val="FFFFFF"/>
                </a:solidFill>
              </a:rPr>
              <a:t> by Unknown author is licensed under </a:t>
            </a:r>
            <a:r>
              <a:rPr lang="en-US" sz="700">
                <a:solidFill>
                  <a:srgbClr val="FFFFFF"/>
                </a:solidFill>
                <a:hlinkClick r:id="rId4"/>
              </a:rPr>
              <a:t>CC BY-NC-ND</a:t>
            </a:r>
            <a:r>
              <a:rPr lang="en-US" sz="700">
                <a:solidFill>
                  <a:srgbClr val="FFFFFF"/>
                </a:solidFill>
              </a:rPr>
              <a:t>.</a:t>
            </a:r>
          </a:p>
        </p:txBody>
      </p:sp>
      <p:cxnSp>
        <p:nvCxnSpPr>
          <p:cNvPr id="21" name="Straight Arrow Connector 20"/>
          <p:cNvCxnSpPr/>
          <p:nvPr/>
        </p:nvCxnSpPr>
        <p:spPr>
          <a:xfrm flipV="1">
            <a:off x="580111" y="2505988"/>
            <a:ext cx="5918547" cy="31314"/>
          </a:xfrm>
          <a:prstGeom prst="straightConnector1">
            <a:avLst/>
          </a:prstGeom>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479307" y="2646916"/>
            <a:ext cx="488808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a:buChar char="•"/>
            </a:pPr>
            <a:r>
              <a:rPr lang="en-US" dirty="0">
                <a:ea typeface="Calibri" panose="020F0502020204030204"/>
                <a:cs typeface="Calibri" panose="020F0502020204030204"/>
              </a:rPr>
              <a:t>Web-App </a:t>
            </a:r>
          </a:p>
          <a:p>
            <a:pPr marL="285750" indent="-285750">
              <a:buFont typeface="Arial" panose="020B0604020202020204"/>
              <a:buChar char="•"/>
            </a:pPr>
            <a:r>
              <a:rPr lang="en-US" dirty="0">
                <a:ea typeface="Calibri" panose="020F0502020204030204"/>
                <a:cs typeface="Calibri" panose="020F0502020204030204"/>
              </a:rPr>
              <a:t>Agriculture and Health sector</a:t>
            </a:r>
          </a:p>
          <a:p>
            <a:endParaRPr lang="en-US" dirty="0">
              <a:ea typeface="+mn-lt"/>
              <a:cs typeface="+mn-lt"/>
            </a:endParaRPr>
          </a:p>
          <a:p>
            <a:pPr marL="285750" indent="-285750">
              <a:buFont typeface="Arial" panose="020B0604020202020204"/>
              <a:buChar char="•"/>
            </a:pPr>
            <a:r>
              <a:rPr lang="en-US" dirty="0">
                <a:ea typeface="+mn-lt"/>
                <a:cs typeface="+mn-lt"/>
              </a:rPr>
              <a:t>Assessment for better crop production and good harvest</a:t>
            </a:r>
          </a:p>
          <a:p>
            <a:endParaRPr lang="en-US" dirty="0">
              <a:ea typeface="+mn-lt"/>
              <a:cs typeface="+mn-lt"/>
            </a:endParaRPr>
          </a:p>
          <a:p>
            <a:pPr marL="285750" indent="-285750">
              <a:buFont typeface="Arial" panose="020B0604020202020204"/>
              <a:buChar char="•"/>
            </a:pPr>
            <a:endParaRPr lang="en-US" dirty="0">
              <a:ea typeface="+mn-lt"/>
              <a:cs typeface="+mn-lt"/>
            </a:endParaRPr>
          </a:p>
          <a:p>
            <a:pPr marL="285750" indent="-285750">
              <a:buFont typeface="Arial" panose="020B0604020202020204"/>
              <a:buChar char="•"/>
            </a:pPr>
            <a:endParaRPr lang="en-US" dirty="0">
              <a:ea typeface="+mn-lt"/>
              <a:cs typeface="+mn-lt"/>
            </a:endParaRPr>
          </a:p>
          <a:p>
            <a:pPr marL="285750" indent="-285750">
              <a:buFont typeface="Arial" panose="020B0604020202020204"/>
              <a:buChar char="•"/>
            </a:pPr>
            <a:r>
              <a:rPr lang="en-US" dirty="0">
                <a:ea typeface="+mn-lt"/>
                <a:cs typeface="+mn-lt"/>
              </a:rPr>
              <a:t>Stroke prediction and life expectancy prediction</a:t>
            </a:r>
            <a:endParaRPr lang="en-US" dirty="0">
              <a:ea typeface="Calibri" panose="020F0502020204030204"/>
              <a:cs typeface="Calibri" panose="020F0502020204030204"/>
            </a:endParaRPr>
          </a:p>
          <a:p>
            <a:pPr marL="285750" indent="-285750">
              <a:buFont typeface="Arial" panose="020B0604020202020204"/>
              <a:buChar char="•"/>
            </a:pPr>
            <a:r>
              <a:rPr lang="en-US" dirty="0">
                <a:ea typeface="Calibri" panose="020F0502020204030204"/>
                <a:cs typeface="Calibri" panose="020F0502020204030204"/>
              </a:rPr>
              <a:t>Machine Learning and Data wrangling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 holding a pen shading number on a sheet"/>
          <p:cNvPicPr>
            <a:picLocks noChangeAspect="1"/>
          </p:cNvPicPr>
          <p:nvPr/>
        </p:nvPicPr>
        <p:blipFill rotWithShape="1">
          <a:blip r:embed="rId2"/>
          <a:srcRect l="33398" r="7073" b="4"/>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p:cNvSpPr txBox="1"/>
          <p:nvPr/>
        </p:nvSpPr>
        <p:spPr>
          <a:xfrm>
            <a:off x="198582" y="652722"/>
            <a:ext cx="4840010" cy="492954"/>
          </a:xfrm>
          <a:prstGeom prst="rect">
            <a:avLst/>
          </a:prstGeom>
        </p:spPr>
        <p:txBody>
          <a:bodyPr rot="0" spcFirstLastPara="0" vertOverflow="overflow" horzOverflow="overflow" vert="horz" lIns="91440" tIns="45720" rIns="91440" bIns="45720" numCol="1" spcCol="0" rtlCol="0" fromWordArt="0" anchorCtr="0" forceAA="0" compatLnSpc="1">
            <a:noAutofit/>
          </a:bodyPr>
          <a:lstStyle/>
          <a:p>
            <a:pPr>
              <a:lnSpc>
                <a:spcPct val="90000"/>
              </a:lnSpc>
              <a:spcAft>
                <a:spcPts val="600"/>
              </a:spcAft>
            </a:pPr>
            <a:r>
              <a:rPr lang="en-US" sz="4000" dirty="0">
                <a:ea typeface="Calibri" panose="020F0502020204030204"/>
                <a:cs typeface="Calibri" panose="020F0502020204030204"/>
              </a:rPr>
              <a:t>Literature Survey</a:t>
            </a:r>
          </a:p>
        </p:txBody>
      </p:sp>
      <p:sp>
        <p:nvSpPr>
          <p:cNvPr id="5" name="Arrow: Pentagon 4"/>
          <p:cNvSpPr/>
          <p:nvPr/>
        </p:nvSpPr>
        <p:spPr>
          <a:xfrm>
            <a:off x="6428163" y="657340"/>
            <a:ext cx="5761971" cy="1367424"/>
          </a:xfrm>
          <a:prstGeom prst="homePlate">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a typeface="+mn-lt"/>
              <a:cs typeface="+mn-lt"/>
            </a:endParaRPr>
          </a:p>
          <a:p>
            <a:pPr algn="ctr"/>
            <a:r>
              <a:rPr lang="en-US" sz="2400" b="1" dirty="0">
                <a:solidFill>
                  <a:schemeClr val="tx1"/>
                </a:solidFill>
                <a:ea typeface="+mn-lt"/>
                <a:cs typeface="+mn-lt"/>
              </a:rPr>
              <a:t>CSM to Maximize Crop Yield Rate using Machine Learning Technique</a:t>
            </a:r>
          </a:p>
          <a:p>
            <a:pPr algn="ctr"/>
            <a:r>
              <a:rPr lang="en-US" sz="2400" b="1" dirty="0">
                <a:solidFill>
                  <a:schemeClr val="tx1"/>
                </a:solidFill>
                <a:ea typeface="+mn-lt"/>
                <a:cs typeface="+mn-lt"/>
              </a:rPr>
              <a:t> </a:t>
            </a:r>
          </a:p>
        </p:txBody>
      </p:sp>
      <p:sp>
        <p:nvSpPr>
          <p:cNvPr id="7" name="Arrow: Pentagon 6"/>
          <p:cNvSpPr/>
          <p:nvPr/>
        </p:nvSpPr>
        <p:spPr>
          <a:xfrm>
            <a:off x="6428162" y="2264847"/>
            <a:ext cx="5761971" cy="1628383"/>
          </a:xfrm>
          <a:prstGeom prst="homePlate">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dirty="0">
                <a:solidFill>
                  <a:schemeClr val="tx1">
                    <a:lumMod val="95000"/>
                    <a:lumOff val="5000"/>
                  </a:schemeClr>
                </a:solidFill>
                <a:ea typeface="+mn-lt"/>
                <a:cs typeface="+mn-lt"/>
              </a:rPr>
              <a:t>Agro Consultant : Intelligent Crop Recommendation</a:t>
            </a:r>
          </a:p>
          <a:p>
            <a:pPr algn="ctr"/>
            <a:r>
              <a:rPr lang="en-US" sz="2400" b="1" dirty="0">
                <a:solidFill>
                  <a:schemeClr val="tx1">
                    <a:lumMod val="95000"/>
                    <a:lumOff val="5000"/>
                  </a:schemeClr>
                </a:solidFill>
                <a:ea typeface="+mn-lt"/>
                <a:cs typeface="+mn-lt"/>
              </a:rPr>
              <a:t>System Using Machine Learning Algorithms</a:t>
            </a:r>
          </a:p>
        </p:txBody>
      </p:sp>
      <p:sp>
        <p:nvSpPr>
          <p:cNvPr id="10" name="Arrow: Pentagon 9"/>
          <p:cNvSpPr/>
          <p:nvPr/>
        </p:nvSpPr>
        <p:spPr>
          <a:xfrm>
            <a:off x="6430029" y="4289611"/>
            <a:ext cx="5761971" cy="132567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ea typeface="+mn-lt"/>
                <a:cs typeface="+mn-lt"/>
              </a:rPr>
              <a:t>Checking Macro and Micro- nutrients of soil- </a:t>
            </a:r>
          </a:p>
        </p:txBody>
      </p:sp>
      <p:sp>
        <p:nvSpPr>
          <p:cNvPr id="6" name="Text Box 5"/>
          <p:cNvSpPr txBox="1"/>
          <p:nvPr/>
        </p:nvSpPr>
        <p:spPr>
          <a:xfrm>
            <a:off x="387985" y="1276350"/>
            <a:ext cx="1985010" cy="368300"/>
          </a:xfrm>
          <a:prstGeom prst="rect">
            <a:avLst/>
          </a:prstGeom>
          <a:noFill/>
        </p:spPr>
        <p:txBody>
          <a:bodyPr wrap="square" rtlCol="0">
            <a:spAutoFit/>
          </a:bodyPr>
          <a:lstStyle/>
          <a:p>
            <a:r>
              <a:rPr lang="en-US"/>
              <a:t>Agriculture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pen envelope"/>
          <p:cNvSpPr/>
          <p:nvPr/>
        </p:nvSpPr>
        <p:spPr>
          <a:xfrm rot="10800000" flipH="1" flipV="1">
            <a:off x="1245237" y="3862953"/>
            <a:ext cx="3093217" cy="877060"/>
          </a:xfrm>
          <a:prstGeom prst="triangle">
            <a:avLst/>
          </a:prstGeom>
          <a:gradFill flip="none" rotWithShape="1">
            <a:gsLst>
              <a:gs pos="0">
                <a:srgbClr val="EEB30C"/>
              </a:gs>
              <a:gs pos="100000">
                <a:srgbClr val="FEDB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59206" y="4740016"/>
            <a:ext cx="3093217" cy="1653606"/>
          </a:xfrm>
          <a:prstGeom prst="rect">
            <a:avLst/>
          </a:prstGeom>
          <a:gradFill flip="none" rotWithShape="1">
            <a:gsLst>
              <a:gs pos="55000">
                <a:schemeClr val="bg1"/>
              </a:gs>
              <a:gs pos="85825">
                <a:srgbClr val="FFFFB9"/>
              </a:gs>
              <a:gs pos="100000">
                <a:srgbClr val="FF993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rot="5400000" flipH="1">
            <a:off x="2654591"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1683192" y="782864"/>
            <a:ext cx="2353389" cy="5094109"/>
            <a:chOff x="452287" y="254405"/>
            <a:chExt cx="2353389" cy="5094109"/>
          </a:xfrm>
        </p:grpSpPr>
        <p:grpSp>
          <p:nvGrpSpPr>
            <p:cNvPr id="23" name="Group 22"/>
            <p:cNvGrpSpPr/>
            <p:nvPr/>
          </p:nvGrpSpPr>
          <p:grpSpPr>
            <a:xfrm>
              <a:off x="452287" y="254405"/>
              <a:ext cx="2338460" cy="5094109"/>
              <a:chOff x="3648951" y="-84249"/>
              <a:chExt cx="2850194" cy="6208872"/>
            </a:xfrm>
          </p:grpSpPr>
          <p:sp>
            <p:nvSpPr>
              <p:cNvPr id="12" name="Rectangle 11"/>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01</a:t>
              </a:r>
            </a:p>
          </p:txBody>
        </p:sp>
        <p:sp>
          <p:nvSpPr>
            <p:cNvPr id="25" name="TextBox 24"/>
            <p:cNvSpPr txBox="1"/>
            <p:nvPr/>
          </p:nvSpPr>
          <p:spPr>
            <a:xfrm>
              <a:off x="467216" y="1549538"/>
              <a:ext cx="2338460" cy="1107996"/>
            </a:xfrm>
            <a:prstGeom prst="rect">
              <a:avLst/>
            </a:prstGeom>
            <a:noFill/>
          </p:spPr>
          <p:txBody>
            <a:bodyPr wrap="square" rtlCol="0">
              <a:spAutoFit/>
            </a:bodyPr>
            <a:lstStyle/>
            <a:p>
              <a:pPr algn="ctr"/>
              <a:r>
                <a:rPr lang="en-US" sz="2200" dirty="0">
                  <a:solidFill>
                    <a:schemeClr val="bg1">
                      <a:lumMod val="50000"/>
                    </a:schemeClr>
                  </a:solidFill>
                  <a:latin typeface="Arial Black" panose="020B0A04020102020204" pitchFamily="34" charset="0"/>
                </a:rPr>
                <a:t>Performance and accuracy of CSM</a:t>
              </a:r>
            </a:p>
          </p:txBody>
        </p:sp>
        <p:sp>
          <p:nvSpPr>
            <p:cNvPr id="26" name="TextBox 25"/>
            <p:cNvSpPr txBox="1"/>
            <p:nvPr/>
          </p:nvSpPr>
          <p:spPr>
            <a:xfrm>
              <a:off x="648353" y="1609754"/>
              <a:ext cx="1931764" cy="369332"/>
            </a:xfrm>
            <a:prstGeom prst="rect">
              <a:avLst/>
            </a:prstGeom>
            <a:noFill/>
          </p:spPr>
          <p:txBody>
            <a:bodyPr wrap="square" rtlCol="0">
              <a:spAutoFit/>
            </a:bodyPr>
            <a:lstStyle/>
            <a:p>
              <a:pPr algn="ctr"/>
              <a:endParaRPr lang="en-US" dirty="0">
                <a:solidFill>
                  <a:srgbClr val="FFC000"/>
                </a:solidFill>
                <a:latin typeface="Oswald" panose="02000503000000000000" pitchFamily="2" charset="0"/>
              </a:endParaRPr>
            </a:p>
          </p:txBody>
        </p:sp>
        <p:pic>
          <p:nvPicPr>
            <p:cNvPr id="28" name="Graphic 27" descr="Business Growth"/>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5406" y="3089965"/>
              <a:ext cx="678064" cy="678064"/>
            </a:xfrm>
            <a:prstGeom prst="rect">
              <a:avLst/>
            </a:prstGeom>
          </p:spPr>
        </p:pic>
      </p:grpSp>
      <p:sp>
        <p:nvSpPr>
          <p:cNvPr id="15" name="Isosceles Triangle 14"/>
          <p:cNvSpPr/>
          <p:nvPr/>
        </p:nvSpPr>
        <p:spPr>
          <a:xfrm rot="5400000">
            <a:off x="1205707"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5400000" flipH="1" flipV="1">
            <a:off x="2752316"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0800000" flipH="1" flipV="1">
            <a:off x="1259205" y="5516561"/>
            <a:ext cx="3093217" cy="877060"/>
          </a:xfrm>
          <a:prstGeom prst="triangle">
            <a:avLst/>
          </a:prstGeom>
          <a:solidFill>
            <a:srgbClr val="EEB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sed Evvelope Yellow"/>
          <p:cNvSpPr/>
          <p:nvPr/>
        </p:nvSpPr>
        <p:spPr>
          <a:xfrm rot="10800000" flipH="1">
            <a:off x="1259206" y="4740013"/>
            <a:ext cx="3093217" cy="877060"/>
          </a:xfrm>
          <a:prstGeom prst="triangle">
            <a:avLst/>
          </a:prstGeom>
          <a:solidFill>
            <a:srgbClr val="FED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p:cNvSpPr/>
          <p:nvPr/>
        </p:nvSpPr>
        <p:spPr>
          <a:xfrm rot="16200000" flipH="1" flipV="1">
            <a:off x="3358495"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pen envelope"/>
          <p:cNvSpPr/>
          <p:nvPr/>
        </p:nvSpPr>
        <p:spPr>
          <a:xfrm rot="10800000" flipH="1" flipV="1">
            <a:off x="4432466" y="3862953"/>
            <a:ext cx="3093217" cy="877060"/>
          </a:xfrm>
          <a:prstGeom prst="triangle">
            <a:avLst/>
          </a:prstGeom>
          <a:gradFill flip="none" rotWithShape="1">
            <a:gsLst>
              <a:gs pos="0">
                <a:srgbClr val="EA005F"/>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446435" y="4740016"/>
            <a:ext cx="3093217" cy="1653606"/>
          </a:xfrm>
          <a:prstGeom prst="rect">
            <a:avLst/>
          </a:prstGeom>
          <a:gradFill flip="none" rotWithShape="1">
            <a:gsLst>
              <a:gs pos="55000">
                <a:schemeClr val="bg1"/>
              </a:gs>
              <a:gs pos="85825">
                <a:srgbClr val="FFFFB9"/>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flipH="1">
            <a:off x="5841820"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711393" y="782432"/>
            <a:ext cx="2397959" cy="5094109"/>
            <a:chOff x="392788" y="254405"/>
            <a:chExt cx="2397959" cy="5094109"/>
          </a:xfrm>
        </p:grpSpPr>
        <p:grpSp>
          <p:nvGrpSpPr>
            <p:cNvPr id="36" name="Group 35"/>
            <p:cNvGrpSpPr/>
            <p:nvPr/>
          </p:nvGrpSpPr>
          <p:grpSpPr>
            <a:xfrm>
              <a:off x="452287" y="254405"/>
              <a:ext cx="2338460" cy="5094109"/>
              <a:chOff x="3648951" y="-84249"/>
              <a:chExt cx="2850194" cy="6208872"/>
            </a:xfrm>
          </p:grpSpPr>
          <p:sp>
            <p:nvSpPr>
              <p:cNvPr id="41" name="Rectangle 40"/>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02</a:t>
              </a:r>
            </a:p>
          </p:txBody>
        </p:sp>
        <p:sp>
          <p:nvSpPr>
            <p:cNvPr id="38" name="TextBox 37"/>
            <p:cNvSpPr txBox="1"/>
            <p:nvPr/>
          </p:nvSpPr>
          <p:spPr>
            <a:xfrm>
              <a:off x="392788" y="1624318"/>
              <a:ext cx="2338460" cy="1200329"/>
            </a:xfrm>
            <a:prstGeom prst="rect">
              <a:avLst/>
            </a:prstGeom>
            <a:noFill/>
          </p:spPr>
          <p:txBody>
            <a:bodyPr wrap="square" rtlCol="0">
              <a:spAutoFit/>
            </a:bodyPr>
            <a:lstStyle/>
            <a:p>
              <a:pPr algn="ctr"/>
              <a:r>
                <a:rPr lang="en-US" sz="2400" dirty="0">
                  <a:solidFill>
                    <a:schemeClr val="bg1">
                      <a:lumMod val="50000"/>
                    </a:schemeClr>
                  </a:solidFill>
                  <a:latin typeface="Arial Black" panose="020B0A04020102020204" pitchFamily="34" charset="0"/>
                </a:rPr>
                <a:t>Other natural conditions </a:t>
              </a:r>
            </a:p>
          </p:txBody>
        </p:sp>
        <p:pic>
          <p:nvPicPr>
            <p:cNvPr id="40" name="Graphic 39" descr="Bullseye"/>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5406" y="3089965"/>
              <a:ext cx="678064" cy="678064"/>
            </a:xfrm>
            <a:prstGeom prst="rect">
              <a:avLst/>
            </a:prstGeom>
          </p:spPr>
        </p:pic>
      </p:grpSp>
      <p:sp>
        <p:nvSpPr>
          <p:cNvPr id="45" name="Isosceles Triangle 44"/>
          <p:cNvSpPr/>
          <p:nvPr/>
        </p:nvSpPr>
        <p:spPr>
          <a:xfrm rot="5400000">
            <a:off x="4392936"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5400000" flipH="1" flipV="1">
            <a:off x="5939545"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10800000" flipH="1" flipV="1">
            <a:off x="4446434" y="5516561"/>
            <a:ext cx="3093217" cy="877060"/>
          </a:xfrm>
          <a:prstGeom prst="triangle">
            <a:avLst/>
          </a:prstGeom>
          <a:solidFill>
            <a:srgbClr val="E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sed Evvelope Pink"/>
          <p:cNvSpPr/>
          <p:nvPr/>
        </p:nvSpPr>
        <p:spPr>
          <a:xfrm rot="10800000" flipH="1">
            <a:off x="4446435" y="4740013"/>
            <a:ext cx="3093217" cy="877060"/>
          </a:xfrm>
          <a:prstGeom prst="triangle">
            <a:avLst/>
          </a:prstGeom>
          <a:solidFill>
            <a:srgbClr val="FF3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Triangle 48"/>
          <p:cNvSpPr/>
          <p:nvPr/>
        </p:nvSpPr>
        <p:spPr>
          <a:xfrm rot="16200000" flipH="1" flipV="1">
            <a:off x="6545724"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pen envelope"/>
          <p:cNvSpPr/>
          <p:nvPr/>
        </p:nvSpPr>
        <p:spPr>
          <a:xfrm rot="10800000" flipH="1" flipV="1">
            <a:off x="7619695" y="3862953"/>
            <a:ext cx="3093217" cy="877060"/>
          </a:xfrm>
          <a:prstGeom prst="triangle">
            <a:avLst/>
          </a:prstGeom>
          <a:gradFill flip="none" rotWithShape="1">
            <a:gsLst>
              <a:gs pos="0">
                <a:srgbClr val="00999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633664" y="4740016"/>
            <a:ext cx="3093217" cy="1653606"/>
          </a:xfrm>
          <a:prstGeom prst="rect">
            <a:avLst/>
          </a:prstGeom>
          <a:gradFill flip="none" rotWithShape="1">
            <a:gsLst>
              <a:gs pos="55000">
                <a:schemeClr val="bg1"/>
              </a:gs>
              <a:gs pos="85825">
                <a:srgbClr val="FFFFB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rot="5400000" flipH="1">
            <a:off x="9029049"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7933947" y="782432"/>
            <a:ext cx="2353227" cy="5094109"/>
            <a:chOff x="437520" y="254405"/>
            <a:chExt cx="2353227" cy="5094109"/>
          </a:xfrm>
        </p:grpSpPr>
        <p:grpSp>
          <p:nvGrpSpPr>
            <p:cNvPr id="54" name="Group 53"/>
            <p:cNvGrpSpPr/>
            <p:nvPr/>
          </p:nvGrpSpPr>
          <p:grpSpPr>
            <a:xfrm>
              <a:off x="452287" y="254405"/>
              <a:ext cx="2338460" cy="5094109"/>
              <a:chOff x="3648951" y="-84249"/>
              <a:chExt cx="2850194" cy="6208872"/>
            </a:xfrm>
          </p:grpSpPr>
          <p:sp>
            <p:nvSpPr>
              <p:cNvPr id="59" name="Rectangle 58"/>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03</a:t>
              </a:r>
            </a:p>
          </p:txBody>
        </p:sp>
        <p:sp>
          <p:nvSpPr>
            <p:cNvPr id="56" name="TextBox 55"/>
            <p:cNvSpPr txBox="1"/>
            <p:nvPr/>
          </p:nvSpPr>
          <p:spPr>
            <a:xfrm>
              <a:off x="437520" y="1624317"/>
              <a:ext cx="2338460" cy="1261884"/>
            </a:xfrm>
            <a:prstGeom prst="rect">
              <a:avLst/>
            </a:prstGeom>
            <a:noFill/>
          </p:spPr>
          <p:txBody>
            <a:bodyPr wrap="square" rtlCol="0">
              <a:spAutoFit/>
            </a:bodyPr>
            <a:lstStyle/>
            <a:p>
              <a:pPr algn="ctr"/>
              <a:r>
                <a:rPr lang="en-US" sz="1900" dirty="0">
                  <a:solidFill>
                    <a:schemeClr val="bg1">
                      <a:lumMod val="50000"/>
                    </a:schemeClr>
                  </a:solidFill>
                  <a:latin typeface="Arial Black" panose="020B0A04020102020204" pitchFamily="34" charset="0"/>
                </a:rPr>
                <a:t>Understanding of technology and surveys needed.</a:t>
              </a:r>
            </a:p>
          </p:txBody>
        </p:sp>
        <p:pic>
          <p:nvPicPr>
            <p:cNvPr id="58" name="Graphic 57" descr="Hourglas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5406" y="3089965"/>
              <a:ext cx="678064" cy="678064"/>
            </a:xfrm>
            <a:prstGeom prst="rect">
              <a:avLst/>
            </a:prstGeom>
          </p:spPr>
        </p:pic>
      </p:grpSp>
      <p:sp>
        <p:nvSpPr>
          <p:cNvPr id="63" name="Isosceles Triangle 62"/>
          <p:cNvSpPr/>
          <p:nvPr/>
        </p:nvSpPr>
        <p:spPr>
          <a:xfrm rot="5400000">
            <a:off x="7580165"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p:nvSpPr>
        <p:spPr>
          <a:xfrm rot="5400000" flipH="1" flipV="1">
            <a:off x="9126774"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rot="10800000" flipH="1" flipV="1">
            <a:off x="7633663" y="5516561"/>
            <a:ext cx="3093217" cy="877060"/>
          </a:xfrm>
          <a:prstGeom prst="triangle">
            <a:avLst/>
          </a:prstGeom>
          <a:solidFill>
            <a:srgbClr val="009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losed Evvelope Turquoise"/>
          <p:cNvSpPr/>
          <p:nvPr/>
        </p:nvSpPr>
        <p:spPr>
          <a:xfrm rot="10800000" flipH="1">
            <a:off x="7633664" y="4740013"/>
            <a:ext cx="3093217" cy="877060"/>
          </a:xfrm>
          <a:prstGeom prst="triangle">
            <a:avLst/>
          </a:prstGeom>
          <a:solidFill>
            <a:srgbClr val="00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ight Triangle 66"/>
          <p:cNvSpPr/>
          <p:nvPr/>
        </p:nvSpPr>
        <p:spPr>
          <a:xfrm rot="16200000" flipH="1" flipV="1">
            <a:off x="9732953"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4243287" y="5239777"/>
            <a:ext cx="3839227"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latin typeface="Roboto Black"/>
                <a:ea typeface="Roboto Black"/>
                <a:cs typeface="Calibri" panose="020F0502020204030204"/>
              </a:rPr>
              <a:t>   Research Gaps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 fill="hold" grpId="0" nodeType="clickEffect">
                                  <p:stCondLst>
                                    <p:cond delay="0"/>
                                  </p:stCondLst>
                                  <p:childTnLst>
                                    <p:anim calcmode="lin" valueType="num">
                                      <p:cBhvr>
                                        <p:cTn id="6" dur="500"/>
                                        <p:tgtEl>
                                          <p:spTgt spid="18"/>
                                        </p:tgtEl>
                                        <p:attrNameLst>
                                          <p:attrName>ppt_x</p:attrName>
                                        </p:attrNameLst>
                                      </p:cBhvr>
                                      <p:tavLst>
                                        <p:tav tm="0">
                                          <p:val>
                                            <p:strVal val="ppt_x"/>
                                          </p:val>
                                        </p:tav>
                                        <p:tav tm="100000">
                                          <p:val>
                                            <p:strVal val="ppt_x"/>
                                          </p:val>
                                        </p:tav>
                                      </p:tavLst>
                                    </p:anim>
                                    <p:anim calcmode="lin" valueType="num">
                                      <p:cBhvr>
                                        <p:cTn id="7" dur="500"/>
                                        <p:tgtEl>
                                          <p:spTgt spid="18"/>
                                        </p:tgtEl>
                                        <p:attrNameLst>
                                          <p:attrName>ppt_y</p:attrName>
                                        </p:attrNameLst>
                                      </p:cBhvr>
                                      <p:tavLst>
                                        <p:tav tm="0">
                                          <p:val>
                                            <p:strVal val="ppt_y"/>
                                          </p:val>
                                        </p:tav>
                                        <p:tav tm="100000">
                                          <p:val>
                                            <p:strVal val="ppt_y-ppt_h/2"/>
                                          </p:val>
                                        </p:tav>
                                      </p:tavLst>
                                    </p:anim>
                                    <p:anim calcmode="lin" valueType="num">
                                      <p:cBhvr>
                                        <p:cTn id="8" dur="500"/>
                                        <p:tgtEl>
                                          <p:spTgt spid="18"/>
                                        </p:tgtEl>
                                        <p:attrNameLst>
                                          <p:attrName>ppt_w</p:attrName>
                                        </p:attrNameLst>
                                      </p:cBhvr>
                                      <p:tavLst>
                                        <p:tav tm="0">
                                          <p:val>
                                            <p:strVal val="ppt_w"/>
                                          </p:val>
                                        </p:tav>
                                        <p:tav tm="100000">
                                          <p:val>
                                            <p:strVal val="ppt_w"/>
                                          </p:val>
                                        </p:tav>
                                      </p:tavLst>
                                    </p:anim>
                                    <p:anim calcmode="lin" valueType="num">
                                      <p:cBhvr>
                                        <p:cTn id="9" dur="500"/>
                                        <p:tgtEl>
                                          <p:spTgt spid="18"/>
                                        </p:tgtEl>
                                        <p:attrNameLst>
                                          <p:attrName>ppt_h</p:attrName>
                                        </p:attrNameLst>
                                      </p:cBhvr>
                                      <p:tavLst>
                                        <p:tav tm="0">
                                          <p:val>
                                            <p:strVal val="ppt_h"/>
                                          </p:val>
                                        </p:tav>
                                        <p:tav tm="100000">
                                          <p:val>
                                            <p:fltVal val="0"/>
                                          </p:val>
                                        </p:tav>
                                      </p:tavLst>
                                    </p:anim>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17"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ppt_h/2"/>
                                          </p:val>
                                        </p:tav>
                                        <p:tav tm="100000">
                                          <p:val>
                                            <p:strVal val="#ppt_y"/>
                                          </p:val>
                                        </p:tav>
                                      </p:tavLst>
                                    </p:anim>
                                    <p:anim calcmode="lin" valueType="num">
                                      <p:cBhvr>
                                        <p:cTn id="16" dur="500" fill="hold"/>
                                        <p:tgtEl>
                                          <p:spTgt spid="9"/>
                                        </p:tgtEl>
                                        <p:attrNameLst>
                                          <p:attrName>ppt_w</p:attrName>
                                        </p:attrNameLst>
                                      </p:cBhvr>
                                      <p:tavLst>
                                        <p:tav tm="0">
                                          <p:val>
                                            <p:strVal val="#ppt_w"/>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4"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ppt_h/2"/>
                                          </p:val>
                                        </p:tav>
                                        <p:tav tm="100000">
                                          <p:val>
                                            <p:strVal val="#ppt_y"/>
                                          </p:val>
                                        </p:tav>
                                      </p:tavLst>
                                    </p:anim>
                                    <p:anim calcmode="lin" valueType="num">
                                      <p:cBhvr>
                                        <p:cTn id="23" dur="2000" fill="hold"/>
                                        <p:tgtEl>
                                          <p:spTgt spid="29"/>
                                        </p:tgtEl>
                                        <p:attrNameLst>
                                          <p:attrName>ppt_w</p:attrName>
                                        </p:attrNameLst>
                                      </p:cBhvr>
                                      <p:tavLst>
                                        <p:tav tm="0">
                                          <p:val>
                                            <p:strVal val="#ppt_w"/>
                                          </p:val>
                                        </p:tav>
                                        <p:tav tm="100000">
                                          <p:val>
                                            <p:strVal val="#ppt_w"/>
                                          </p:val>
                                        </p:tav>
                                      </p:tavLst>
                                    </p:anim>
                                    <p:anim calcmode="lin" valueType="num">
                                      <p:cBhvr>
                                        <p:cTn id="24" dur="2000" fill="hold"/>
                                        <p:tgtEl>
                                          <p:spTgt spid="29"/>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xit" presetSubtype="1" fill="hold" grpId="0" nodeType="clickEffect">
                                  <p:stCondLst>
                                    <p:cond delay="0"/>
                                  </p:stCondLst>
                                  <p:childTnLst>
                                    <p:anim calcmode="lin" valueType="num">
                                      <p:cBhvr>
                                        <p:cTn id="35" dur="500"/>
                                        <p:tgtEl>
                                          <p:spTgt spid="48"/>
                                        </p:tgtEl>
                                        <p:attrNameLst>
                                          <p:attrName>ppt_x</p:attrName>
                                        </p:attrNameLst>
                                      </p:cBhvr>
                                      <p:tavLst>
                                        <p:tav tm="0">
                                          <p:val>
                                            <p:strVal val="ppt_x"/>
                                          </p:val>
                                        </p:tav>
                                        <p:tav tm="100000">
                                          <p:val>
                                            <p:strVal val="ppt_x"/>
                                          </p:val>
                                        </p:tav>
                                      </p:tavLst>
                                    </p:anim>
                                    <p:anim calcmode="lin" valueType="num">
                                      <p:cBhvr>
                                        <p:cTn id="36" dur="500"/>
                                        <p:tgtEl>
                                          <p:spTgt spid="48"/>
                                        </p:tgtEl>
                                        <p:attrNameLst>
                                          <p:attrName>ppt_y</p:attrName>
                                        </p:attrNameLst>
                                      </p:cBhvr>
                                      <p:tavLst>
                                        <p:tav tm="0">
                                          <p:val>
                                            <p:strVal val="ppt_y"/>
                                          </p:val>
                                        </p:tav>
                                        <p:tav tm="100000">
                                          <p:val>
                                            <p:strVal val="ppt_y-ppt_h/2"/>
                                          </p:val>
                                        </p:tav>
                                      </p:tavLst>
                                    </p:anim>
                                    <p:anim calcmode="lin" valueType="num">
                                      <p:cBhvr>
                                        <p:cTn id="37" dur="500"/>
                                        <p:tgtEl>
                                          <p:spTgt spid="48"/>
                                        </p:tgtEl>
                                        <p:attrNameLst>
                                          <p:attrName>ppt_w</p:attrName>
                                        </p:attrNameLst>
                                      </p:cBhvr>
                                      <p:tavLst>
                                        <p:tav tm="0">
                                          <p:val>
                                            <p:strVal val="ppt_w"/>
                                          </p:val>
                                        </p:tav>
                                        <p:tav tm="100000">
                                          <p:val>
                                            <p:strVal val="ppt_w"/>
                                          </p:val>
                                        </p:tav>
                                      </p:tavLst>
                                    </p:anim>
                                    <p:anim calcmode="lin" valueType="num">
                                      <p:cBhvr>
                                        <p:cTn id="38" dur="500"/>
                                        <p:tgtEl>
                                          <p:spTgt spid="48"/>
                                        </p:tgtEl>
                                        <p:attrNameLst>
                                          <p:attrName>ppt_h</p:attrName>
                                        </p:attrNameLst>
                                      </p:cBhvr>
                                      <p:tavLst>
                                        <p:tav tm="0">
                                          <p:val>
                                            <p:strVal val="ppt_h"/>
                                          </p:val>
                                        </p:tav>
                                        <p:tav tm="100000">
                                          <p:val>
                                            <p:fltVal val="0"/>
                                          </p:val>
                                        </p:tav>
                                      </p:tavLst>
                                    </p:anim>
                                    <p:set>
                                      <p:cBhvr>
                                        <p:cTn id="39" dur="1" fill="hold">
                                          <p:stCondLst>
                                            <p:cond delay="499"/>
                                          </p:stCondLst>
                                        </p:cTn>
                                        <p:tgtEl>
                                          <p:spTgt spid="48"/>
                                        </p:tgtEl>
                                        <p:attrNameLst>
                                          <p:attrName>style.visibility</p:attrName>
                                        </p:attrNameLst>
                                      </p:cBhvr>
                                      <p:to>
                                        <p:strVal val="hidden"/>
                                      </p:to>
                                    </p:set>
                                  </p:childTnLst>
                                </p:cTn>
                              </p:par>
                            </p:childTnLst>
                          </p:cTn>
                        </p:par>
                        <p:par>
                          <p:cTn id="40" fill="hold">
                            <p:stCondLst>
                              <p:cond delay="500"/>
                            </p:stCondLst>
                            <p:childTnLst>
                              <p:par>
                                <p:cTn id="41" presetID="17"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ppt_x</p:attrName>
                                        </p:attrNameLst>
                                      </p:cBhvr>
                                      <p:tavLst>
                                        <p:tav tm="0">
                                          <p:val>
                                            <p:strVal val="#ppt_x"/>
                                          </p:val>
                                        </p:tav>
                                        <p:tav tm="100000">
                                          <p:val>
                                            <p:strVal val="#ppt_x"/>
                                          </p:val>
                                        </p:tav>
                                      </p:tavLst>
                                    </p:anim>
                                    <p:anim calcmode="lin" valueType="num">
                                      <p:cBhvr>
                                        <p:cTn id="44" dur="500" fill="hold"/>
                                        <p:tgtEl>
                                          <p:spTgt spid="32"/>
                                        </p:tgtEl>
                                        <p:attrNameLst>
                                          <p:attrName>ppt_y</p:attrName>
                                        </p:attrNameLst>
                                      </p:cBhvr>
                                      <p:tavLst>
                                        <p:tav tm="0">
                                          <p:val>
                                            <p:strVal val="#ppt_y+#ppt_h/2"/>
                                          </p:val>
                                        </p:tav>
                                        <p:tav tm="100000">
                                          <p:val>
                                            <p:strVal val="#ppt_y"/>
                                          </p:val>
                                        </p:tav>
                                      </p:tavLst>
                                    </p:anim>
                                    <p:anim calcmode="lin" valueType="num">
                                      <p:cBhvr>
                                        <p:cTn id="45" dur="500" fill="hold"/>
                                        <p:tgtEl>
                                          <p:spTgt spid="32"/>
                                        </p:tgtEl>
                                        <p:attrNameLst>
                                          <p:attrName>ppt_w</p:attrName>
                                        </p:attrNameLst>
                                      </p:cBhvr>
                                      <p:tavLst>
                                        <p:tav tm="0">
                                          <p:val>
                                            <p:strVal val="#ppt_w"/>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4"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2000" fill="hold"/>
                                        <p:tgtEl>
                                          <p:spTgt spid="35"/>
                                        </p:tgtEl>
                                        <p:attrNameLst>
                                          <p:attrName>ppt_x</p:attrName>
                                        </p:attrNameLst>
                                      </p:cBhvr>
                                      <p:tavLst>
                                        <p:tav tm="0">
                                          <p:val>
                                            <p:strVal val="#ppt_x"/>
                                          </p:val>
                                        </p:tav>
                                        <p:tav tm="100000">
                                          <p:val>
                                            <p:strVal val="#ppt_x"/>
                                          </p:val>
                                        </p:tav>
                                      </p:tavLst>
                                    </p:anim>
                                    <p:anim calcmode="lin" valueType="num">
                                      <p:cBhvr>
                                        <p:cTn id="51" dur="2000" fill="hold"/>
                                        <p:tgtEl>
                                          <p:spTgt spid="35"/>
                                        </p:tgtEl>
                                        <p:attrNameLst>
                                          <p:attrName>ppt_y</p:attrName>
                                        </p:attrNameLst>
                                      </p:cBhvr>
                                      <p:tavLst>
                                        <p:tav tm="0">
                                          <p:val>
                                            <p:strVal val="#ppt_y+#ppt_h/2"/>
                                          </p:val>
                                        </p:tav>
                                        <p:tav tm="100000">
                                          <p:val>
                                            <p:strVal val="#ppt_y"/>
                                          </p:val>
                                        </p:tav>
                                      </p:tavLst>
                                    </p:anim>
                                    <p:anim calcmode="lin" valueType="num">
                                      <p:cBhvr>
                                        <p:cTn id="52" dur="2000" fill="hold"/>
                                        <p:tgtEl>
                                          <p:spTgt spid="35"/>
                                        </p:tgtEl>
                                        <p:attrNameLst>
                                          <p:attrName>ppt_w</p:attrName>
                                        </p:attrNameLst>
                                      </p:cBhvr>
                                      <p:tavLst>
                                        <p:tav tm="0">
                                          <p:val>
                                            <p:strVal val="#ppt_w"/>
                                          </p:val>
                                        </p:tav>
                                        <p:tav tm="100000">
                                          <p:val>
                                            <p:strVal val="#ppt_w"/>
                                          </p:val>
                                        </p:tav>
                                      </p:tavLst>
                                    </p:anim>
                                    <p:anim calcmode="lin" valueType="num">
                                      <p:cBhvr>
                                        <p:cTn id="53" dur="200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xit" presetSubtype="1" fill="hold" grpId="0" nodeType="clickEffect">
                                  <p:stCondLst>
                                    <p:cond delay="0"/>
                                  </p:stCondLst>
                                  <p:childTnLst>
                                    <p:anim calcmode="lin" valueType="num">
                                      <p:cBhvr>
                                        <p:cTn id="64" dur="500"/>
                                        <p:tgtEl>
                                          <p:spTgt spid="66"/>
                                        </p:tgtEl>
                                        <p:attrNameLst>
                                          <p:attrName>ppt_x</p:attrName>
                                        </p:attrNameLst>
                                      </p:cBhvr>
                                      <p:tavLst>
                                        <p:tav tm="0">
                                          <p:val>
                                            <p:strVal val="ppt_x"/>
                                          </p:val>
                                        </p:tav>
                                        <p:tav tm="100000">
                                          <p:val>
                                            <p:strVal val="ppt_x"/>
                                          </p:val>
                                        </p:tav>
                                      </p:tavLst>
                                    </p:anim>
                                    <p:anim calcmode="lin" valueType="num">
                                      <p:cBhvr>
                                        <p:cTn id="65" dur="500"/>
                                        <p:tgtEl>
                                          <p:spTgt spid="66"/>
                                        </p:tgtEl>
                                        <p:attrNameLst>
                                          <p:attrName>ppt_y</p:attrName>
                                        </p:attrNameLst>
                                      </p:cBhvr>
                                      <p:tavLst>
                                        <p:tav tm="0">
                                          <p:val>
                                            <p:strVal val="ppt_y"/>
                                          </p:val>
                                        </p:tav>
                                        <p:tav tm="100000">
                                          <p:val>
                                            <p:strVal val="ppt_y-ppt_h/2"/>
                                          </p:val>
                                        </p:tav>
                                      </p:tavLst>
                                    </p:anim>
                                    <p:anim calcmode="lin" valueType="num">
                                      <p:cBhvr>
                                        <p:cTn id="66" dur="500"/>
                                        <p:tgtEl>
                                          <p:spTgt spid="66"/>
                                        </p:tgtEl>
                                        <p:attrNameLst>
                                          <p:attrName>ppt_w</p:attrName>
                                        </p:attrNameLst>
                                      </p:cBhvr>
                                      <p:tavLst>
                                        <p:tav tm="0">
                                          <p:val>
                                            <p:strVal val="ppt_w"/>
                                          </p:val>
                                        </p:tav>
                                        <p:tav tm="100000">
                                          <p:val>
                                            <p:strVal val="ppt_w"/>
                                          </p:val>
                                        </p:tav>
                                      </p:tavLst>
                                    </p:anim>
                                    <p:anim calcmode="lin" valueType="num">
                                      <p:cBhvr>
                                        <p:cTn id="67" dur="500"/>
                                        <p:tgtEl>
                                          <p:spTgt spid="66"/>
                                        </p:tgtEl>
                                        <p:attrNameLst>
                                          <p:attrName>ppt_h</p:attrName>
                                        </p:attrNameLst>
                                      </p:cBhvr>
                                      <p:tavLst>
                                        <p:tav tm="0">
                                          <p:val>
                                            <p:strVal val="ppt_h"/>
                                          </p:val>
                                        </p:tav>
                                        <p:tav tm="100000">
                                          <p:val>
                                            <p:fltVal val="0"/>
                                          </p:val>
                                        </p:tav>
                                      </p:tavLst>
                                    </p:anim>
                                    <p:set>
                                      <p:cBhvr>
                                        <p:cTn id="68" dur="1" fill="hold">
                                          <p:stCondLst>
                                            <p:cond delay="499"/>
                                          </p:stCondLst>
                                        </p:cTn>
                                        <p:tgtEl>
                                          <p:spTgt spid="66"/>
                                        </p:tgtEl>
                                        <p:attrNameLst>
                                          <p:attrName>style.visibility</p:attrName>
                                        </p:attrNameLst>
                                      </p:cBhvr>
                                      <p:to>
                                        <p:strVal val="hidden"/>
                                      </p:to>
                                    </p:set>
                                  </p:childTnLst>
                                </p:cTn>
                              </p:par>
                            </p:childTnLst>
                          </p:cTn>
                        </p:par>
                        <p:par>
                          <p:cTn id="69" fill="hold">
                            <p:stCondLst>
                              <p:cond delay="500"/>
                            </p:stCondLst>
                            <p:childTnLst>
                              <p:par>
                                <p:cTn id="70" presetID="17" presetClass="entr" presetSubtype="4"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ppt_x</p:attrName>
                                        </p:attrNameLst>
                                      </p:cBhvr>
                                      <p:tavLst>
                                        <p:tav tm="0">
                                          <p:val>
                                            <p:strVal val="#ppt_x"/>
                                          </p:val>
                                        </p:tav>
                                        <p:tav tm="100000">
                                          <p:val>
                                            <p:strVal val="#ppt_x"/>
                                          </p:val>
                                        </p:tav>
                                      </p:tavLst>
                                    </p:anim>
                                    <p:anim calcmode="lin" valueType="num">
                                      <p:cBhvr>
                                        <p:cTn id="73" dur="500" fill="hold"/>
                                        <p:tgtEl>
                                          <p:spTgt spid="50"/>
                                        </p:tgtEl>
                                        <p:attrNameLst>
                                          <p:attrName>ppt_y</p:attrName>
                                        </p:attrNameLst>
                                      </p:cBhvr>
                                      <p:tavLst>
                                        <p:tav tm="0">
                                          <p:val>
                                            <p:strVal val="#ppt_y+#ppt_h/2"/>
                                          </p:val>
                                        </p:tav>
                                        <p:tav tm="100000">
                                          <p:val>
                                            <p:strVal val="#ppt_y"/>
                                          </p:val>
                                        </p:tav>
                                      </p:tavLst>
                                    </p:anim>
                                    <p:anim calcmode="lin" valueType="num">
                                      <p:cBhvr>
                                        <p:cTn id="74" dur="500" fill="hold"/>
                                        <p:tgtEl>
                                          <p:spTgt spid="50"/>
                                        </p:tgtEl>
                                        <p:attrNameLst>
                                          <p:attrName>ppt_w</p:attrName>
                                        </p:attrNameLst>
                                      </p:cBhvr>
                                      <p:tavLst>
                                        <p:tav tm="0">
                                          <p:val>
                                            <p:strVal val="#ppt_w"/>
                                          </p:val>
                                        </p:tav>
                                        <p:tav tm="100000">
                                          <p:val>
                                            <p:strVal val="#ppt_w"/>
                                          </p:val>
                                        </p:tav>
                                      </p:tavLst>
                                    </p:anim>
                                    <p:anim calcmode="lin" valueType="num">
                                      <p:cBhvr>
                                        <p:cTn id="75" dur="500" fill="hold"/>
                                        <p:tgtEl>
                                          <p:spTgt spid="50"/>
                                        </p:tgtEl>
                                        <p:attrNameLst>
                                          <p:attrName>ppt_h</p:attrName>
                                        </p:attrNameLst>
                                      </p:cBhvr>
                                      <p:tavLst>
                                        <p:tav tm="0">
                                          <p:val>
                                            <p:fltVal val="0"/>
                                          </p:val>
                                        </p:tav>
                                        <p:tav tm="100000">
                                          <p:val>
                                            <p:strVal val="#ppt_h"/>
                                          </p:val>
                                        </p:tav>
                                      </p:tavLst>
                                    </p:anim>
                                  </p:childTnLst>
                                </p:cTn>
                              </p:par>
                            </p:childTnLst>
                          </p:cTn>
                        </p:par>
                        <p:par>
                          <p:cTn id="76" fill="hold">
                            <p:stCondLst>
                              <p:cond delay="1000"/>
                            </p:stCondLst>
                            <p:childTnLst>
                              <p:par>
                                <p:cTn id="77" presetID="17" presetClass="entr" presetSubtype="4"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2000" fill="hold"/>
                                        <p:tgtEl>
                                          <p:spTgt spid="53"/>
                                        </p:tgtEl>
                                        <p:attrNameLst>
                                          <p:attrName>ppt_x</p:attrName>
                                        </p:attrNameLst>
                                      </p:cBhvr>
                                      <p:tavLst>
                                        <p:tav tm="0">
                                          <p:val>
                                            <p:strVal val="#ppt_x"/>
                                          </p:val>
                                        </p:tav>
                                        <p:tav tm="100000">
                                          <p:val>
                                            <p:strVal val="#ppt_x"/>
                                          </p:val>
                                        </p:tav>
                                      </p:tavLst>
                                    </p:anim>
                                    <p:anim calcmode="lin" valueType="num">
                                      <p:cBhvr>
                                        <p:cTn id="80" dur="2000" fill="hold"/>
                                        <p:tgtEl>
                                          <p:spTgt spid="53"/>
                                        </p:tgtEl>
                                        <p:attrNameLst>
                                          <p:attrName>ppt_y</p:attrName>
                                        </p:attrNameLst>
                                      </p:cBhvr>
                                      <p:tavLst>
                                        <p:tav tm="0">
                                          <p:val>
                                            <p:strVal val="#ppt_y+#ppt_h/2"/>
                                          </p:val>
                                        </p:tav>
                                        <p:tav tm="100000">
                                          <p:val>
                                            <p:strVal val="#ppt_y"/>
                                          </p:val>
                                        </p:tav>
                                      </p:tavLst>
                                    </p:anim>
                                    <p:anim calcmode="lin" valueType="num">
                                      <p:cBhvr>
                                        <p:cTn id="81" dur="2000" fill="hold"/>
                                        <p:tgtEl>
                                          <p:spTgt spid="53"/>
                                        </p:tgtEl>
                                        <p:attrNameLst>
                                          <p:attrName>ppt_w</p:attrName>
                                        </p:attrNameLst>
                                      </p:cBhvr>
                                      <p:tavLst>
                                        <p:tav tm="0">
                                          <p:val>
                                            <p:strVal val="#ppt_w"/>
                                          </p:val>
                                        </p:tav>
                                        <p:tav tm="100000">
                                          <p:val>
                                            <p:strVal val="#ppt_w"/>
                                          </p:val>
                                        </p:tav>
                                      </p:tavLst>
                                    </p:anim>
                                    <p:anim calcmode="lin" valueType="num">
                                      <p:cBhvr>
                                        <p:cTn id="82" dur="2000" fill="hold"/>
                                        <p:tgtEl>
                                          <p:spTgt spid="53"/>
                                        </p:tgtEl>
                                        <p:attrNameLst>
                                          <p:attrName>ppt_h</p:attrName>
                                        </p:attrNameLst>
                                      </p:cBhvr>
                                      <p:tavLst>
                                        <p:tav tm="0">
                                          <p:val>
                                            <p:fltVal val="0"/>
                                          </p:val>
                                        </p:tav>
                                        <p:tav tm="100000">
                                          <p:val>
                                            <p:strVal val="#ppt_h"/>
                                          </p:val>
                                        </p:tav>
                                      </p:tavLst>
                                    </p:anim>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18" grpId="0" animBg="1"/>
      <p:bldP spid="31" grpId="0" animBg="1"/>
      <p:bldP spid="32" grpId="0" animBg="1"/>
      <p:bldP spid="34" grpId="0" animBg="1"/>
      <p:bldP spid="48" grpId="0" animBg="1"/>
      <p:bldP spid="49" grpId="0" animBg="1"/>
      <p:bldP spid="50" grpId="0" animBg="1"/>
      <p:bldP spid="52" grpId="0" animBg="1"/>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10;&#10;Description automatically generated"/>
          <p:cNvPicPr>
            <a:picLocks noChangeAspect="1"/>
          </p:cNvPicPr>
          <p:nvPr/>
        </p:nvPicPr>
        <p:blipFill>
          <a:blip r:embed="rId2"/>
          <a:stretch>
            <a:fillRect/>
          </a:stretch>
        </p:blipFill>
        <p:spPr>
          <a:xfrm>
            <a:off x="933215" y="1243586"/>
            <a:ext cx="4530607" cy="4145049"/>
          </a:xfrm>
          <a:prstGeom prst="rect">
            <a:avLst/>
          </a:prstGeom>
        </p:spPr>
      </p:pic>
      <p:pic>
        <p:nvPicPr>
          <p:cNvPr id="4" name="Picture 4" descr="A picture containing text, clipart&#10;&#10;Description automatically generated"/>
          <p:cNvPicPr>
            <a:picLocks noChangeAspect="1"/>
          </p:cNvPicPr>
          <p:nvPr/>
        </p:nvPicPr>
        <p:blipFill>
          <a:blip r:embed="rId3"/>
          <a:stretch>
            <a:fillRect/>
          </a:stretch>
        </p:blipFill>
        <p:spPr>
          <a:xfrm>
            <a:off x="6098675" y="560018"/>
            <a:ext cx="631390" cy="685800"/>
          </a:xfrm>
          <a:prstGeom prst="rect">
            <a:avLst/>
          </a:prstGeom>
        </p:spPr>
      </p:pic>
      <p:sp>
        <p:nvSpPr>
          <p:cNvPr id="5" name="Rectangle 4"/>
          <p:cNvSpPr/>
          <p:nvPr/>
        </p:nvSpPr>
        <p:spPr>
          <a:xfrm>
            <a:off x="2087" y="7306"/>
            <a:ext cx="12901807" cy="6857999"/>
          </a:xfrm>
          <a:prstGeom prst="rect">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72C4"/>
              </a:solidFill>
            </a:endParaRPr>
          </a:p>
        </p:txBody>
      </p:sp>
      <p:pic>
        <p:nvPicPr>
          <p:cNvPr id="6" name="Picture 6" descr="Icon&#10;&#10;Description automatically generated"/>
          <p:cNvPicPr>
            <a:picLocks noChangeAspect="1"/>
          </p:cNvPicPr>
          <p:nvPr/>
        </p:nvPicPr>
        <p:blipFill>
          <a:blip r:embed="rId2"/>
          <a:stretch>
            <a:fillRect/>
          </a:stretch>
        </p:blipFill>
        <p:spPr>
          <a:xfrm>
            <a:off x="770804" y="1811581"/>
            <a:ext cx="3712162" cy="3392457"/>
          </a:xfrm>
          <a:prstGeom prst="rect">
            <a:avLst/>
          </a:prstGeom>
        </p:spPr>
      </p:pic>
      <p:pic>
        <p:nvPicPr>
          <p:cNvPr id="7" name="Picture 7" descr="A picture containing windmill&#10;&#10;Description automatically generated"/>
          <p:cNvPicPr>
            <a:picLocks noChangeAspect="1"/>
          </p:cNvPicPr>
          <p:nvPr/>
        </p:nvPicPr>
        <p:blipFill>
          <a:blip r:embed="rId4"/>
          <a:stretch>
            <a:fillRect/>
          </a:stretch>
        </p:blipFill>
        <p:spPr>
          <a:xfrm>
            <a:off x="2720622" y="3376211"/>
            <a:ext cx="1040460" cy="1036912"/>
          </a:xfrm>
          <a:prstGeom prst="rect">
            <a:avLst/>
          </a:prstGeom>
        </p:spPr>
      </p:pic>
      <p:pic>
        <p:nvPicPr>
          <p:cNvPr id="8" name="Picture 8"/>
          <p:cNvPicPr>
            <a:picLocks noChangeAspect="1"/>
          </p:cNvPicPr>
          <p:nvPr/>
        </p:nvPicPr>
        <p:blipFill>
          <a:blip r:embed="rId5"/>
          <a:stretch>
            <a:fillRect/>
          </a:stretch>
        </p:blipFill>
        <p:spPr>
          <a:xfrm>
            <a:off x="2720622" y="2222786"/>
            <a:ext cx="1162756" cy="1151834"/>
          </a:xfrm>
          <a:prstGeom prst="rect">
            <a:avLst/>
          </a:prstGeom>
        </p:spPr>
      </p:pic>
      <p:pic>
        <p:nvPicPr>
          <p:cNvPr id="9" name="Picture 9"/>
          <p:cNvPicPr>
            <a:picLocks noChangeAspect="1"/>
          </p:cNvPicPr>
          <p:nvPr/>
        </p:nvPicPr>
        <p:blipFill>
          <a:blip r:embed="rId6"/>
          <a:stretch>
            <a:fillRect/>
          </a:stretch>
        </p:blipFill>
        <p:spPr>
          <a:xfrm rot="2220000">
            <a:off x="2927887" y="2882349"/>
            <a:ext cx="1360312" cy="1003702"/>
          </a:xfrm>
          <a:prstGeom prst="rect">
            <a:avLst/>
          </a:prstGeom>
        </p:spPr>
      </p:pic>
      <p:pic>
        <p:nvPicPr>
          <p:cNvPr id="10" name="Picture 10" descr="A picture containing text, clipart&#10;&#10;Description automatically generated"/>
          <p:cNvPicPr>
            <a:picLocks noChangeAspect="1"/>
          </p:cNvPicPr>
          <p:nvPr/>
        </p:nvPicPr>
        <p:blipFill>
          <a:blip r:embed="rId3"/>
          <a:stretch>
            <a:fillRect/>
          </a:stretch>
        </p:blipFill>
        <p:spPr>
          <a:xfrm>
            <a:off x="6416852" y="1129359"/>
            <a:ext cx="600075" cy="685800"/>
          </a:xfrm>
          <a:prstGeom prst="rect">
            <a:avLst/>
          </a:prstGeom>
        </p:spPr>
      </p:pic>
      <p:sp>
        <p:nvSpPr>
          <p:cNvPr id="11" name="TextBox 10"/>
          <p:cNvSpPr txBox="1"/>
          <p:nvPr/>
        </p:nvSpPr>
        <p:spPr>
          <a:xfrm>
            <a:off x="7397868" y="1150817"/>
            <a:ext cx="38790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chemeClr val="accent4"/>
                </a:solidFill>
                <a:cs typeface="Calibri" panose="020F0502020204030204"/>
              </a:rPr>
              <a:t>All Necessary Info</a:t>
            </a:r>
          </a:p>
        </p:txBody>
      </p:sp>
      <p:cxnSp>
        <p:nvCxnSpPr>
          <p:cNvPr id="13" name="Straight Arrow Connector 12"/>
          <p:cNvCxnSpPr/>
          <p:nvPr/>
        </p:nvCxnSpPr>
        <p:spPr>
          <a:xfrm flipV="1">
            <a:off x="7534980" y="2130425"/>
            <a:ext cx="5023555" cy="9407"/>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4" name="Picture 14"/>
          <p:cNvPicPr>
            <a:picLocks noChangeAspect="1"/>
          </p:cNvPicPr>
          <p:nvPr/>
        </p:nvPicPr>
        <p:blipFill>
          <a:blip r:embed="rId7"/>
          <a:stretch>
            <a:fillRect/>
          </a:stretch>
        </p:blipFill>
        <p:spPr>
          <a:xfrm>
            <a:off x="6567135" y="3002844"/>
            <a:ext cx="638175" cy="457200"/>
          </a:xfrm>
          <a:prstGeom prst="rect">
            <a:avLst/>
          </a:prstGeom>
        </p:spPr>
      </p:pic>
      <p:sp>
        <p:nvSpPr>
          <p:cNvPr id="15" name="TextBox 14"/>
          <p:cNvSpPr txBox="1"/>
          <p:nvPr/>
        </p:nvSpPr>
        <p:spPr>
          <a:xfrm>
            <a:off x="7528818" y="2897696"/>
            <a:ext cx="38790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rgbClr val="FF0000"/>
                </a:solidFill>
                <a:cs typeface="Calibri" panose="020F0502020204030204"/>
              </a:rPr>
              <a:t>Accessible and free</a:t>
            </a:r>
          </a:p>
        </p:txBody>
      </p:sp>
      <p:pic>
        <p:nvPicPr>
          <p:cNvPr id="17" name="Picture 17" descr="Icon&#10;&#10;Description automatically generated"/>
          <p:cNvPicPr>
            <a:picLocks noChangeAspect="1"/>
          </p:cNvPicPr>
          <p:nvPr/>
        </p:nvPicPr>
        <p:blipFill>
          <a:blip r:embed="rId8"/>
          <a:stretch>
            <a:fillRect/>
          </a:stretch>
        </p:blipFill>
        <p:spPr>
          <a:xfrm>
            <a:off x="6459832" y="4526374"/>
            <a:ext cx="495300" cy="533400"/>
          </a:xfrm>
          <a:prstGeom prst="rect">
            <a:avLst/>
          </a:prstGeom>
        </p:spPr>
      </p:pic>
      <p:sp>
        <p:nvSpPr>
          <p:cNvPr id="18" name="TextBox 17"/>
          <p:cNvSpPr txBox="1"/>
          <p:nvPr/>
        </p:nvSpPr>
        <p:spPr>
          <a:xfrm>
            <a:off x="7463719" y="4522825"/>
            <a:ext cx="37950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solidFill>
                  <a:srgbClr val="00B050"/>
                </a:solidFill>
                <a:cs typeface="Calibri" panose="020F0502020204030204"/>
              </a:rPr>
              <a:t>Fast and UI friendly</a:t>
            </a:r>
          </a:p>
        </p:txBody>
      </p:sp>
      <p:sp>
        <p:nvSpPr>
          <p:cNvPr id="20" name="TextBox 19"/>
          <p:cNvSpPr txBox="1"/>
          <p:nvPr/>
        </p:nvSpPr>
        <p:spPr>
          <a:xfrm>
            <a:off x="5047989" y="19415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3600" dirty="0">
                <a:solidFill>
                  <a:schemeClr val="bg1"/>
                </a:solidFill>
                <a:latin typeface="Bodoni MT"/>
              </a:rPr>
              <a:t>Objective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9" descr="Pen placed on top of a signature line"/>
          <p:cNvPicPr>
            <a:picLocks noChangeAspect="1"/>
          </p:cNvPicPr>
          <p:nvPr/>
        </p:nvPicPr>
        <p:blipFill rotWithShape="1">
          <a:blip r:embed="rId2"/>
          <a:srcRect l="23298" b="9091"/>
          <a:stretch>
            <a:fillRect/>
          </a:stretch>
        </p:blipFill>
        <p:spPr>
          <a:xfrm>
            <a:off x="3523488" y="10"/>
            <a:ext cx="8668512" cy="6857990"/>
          </a:xfrm>
          <a:prstGeom prst="rect">
            <a:avLst/>
          </a:prstGeom>
        </p:spPr>
      </p:pic>
      <p:sp>
        <p:nvSpPr>
          <p:cNvPr id="21" name="Rectangle 20"/>
          <p:cNvSpPr>
            <a:spLocks noGrp="1" noRot="1" noChangeAspect="1" noMove="1" noResize="1" noEditPoints="1" noAdjustHandles="1" noChangeArrowheads="1" noChangeShapeType="1" noTextEdit="1"/>
          </p:cNvSpPr>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lnSpc>
                <a:spcPct val="90000"/>
              </a:lnSpc>
              <a:spcBef>
                <a:spcPct val="0"/>
              </a:spcBef>
              <a:spcAft>
                <a:spcPts val="600"/>
              </a:spcAft>
            </a:pPr>
            <a:r>
              <a:rPr lang="en-US" sz="4800">
                <a:latin typeface="+mj-lt"/>
                <a:ea typeface="+mj-ea"/>
                <a:cs typeface="+mj-cs"/>
              </a:rPr>
              <a:t>Literature Survey</a:t>
            </a:r>
          </a:p>
        </p:txBody>
      </p:sp>
      <p:sp>
        <p:nvSpPr>
          <p:cNvPr id="23" name="Rectangle 2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475989" y="46304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dirty="0"/>
              <a:t>HealthCare</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 holding a pen shading number on a sheet"/>
          <p:cNvPicPr>
            <a:picLocks noChangeAspect="1"/>
          </p:cNvPicPr>
          <p:nvPr/>
        </p:nvPicPr>
        <p:blipFill rotWithShape="1">
          <a:blip r:embed="rId2"/>
          <a:srcRect l="33398" r="7073" b="4"/>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p:cNvSpPr txBox="1"/>
          <p:nvPr/>
        </p:nvSpPr>
        <p:spPr>
          <a:xfrm>
            <a:off x="198582" y="652722"/>
            <a:ext cx="4840010" cy="492954"/>
          </a:xfrm>
          <a:prstGeom prst="rect">
            <a:avLst/>
          </a:prstGeom>
        </p:spPr>
        <p:txBody>
          <a:bodyPr rot="0" spcFirstLastPara="0" vertOverflow="overflow" horzOverflow="overflow" vert="horz" lIns="91440" tIns="45720" rIns="91440" bIns="45720" numCol="1" spcCol="0" rtlCol="0" fromWordArt="0" anchorCtr="0" forceAA="0" compatLnSpc="1">
            <a:noAutofit/>
          </a:bodyPr>
          <a:lstStyle/>
          <a:p>
            <a:pPr>
              <a:lnSpc>
                <a:spcPct val="90000"/>
              </a:lnSpc>
              <a:spcAft>
                <a:spcPts val="600"/>
              </a:spcAft>
            </a:pPr>
            <a:r>
              <a:rPr lang="en-US" sz="4000" dirty="0">
                <a:ea typeface="Calibri" panose="020F0502020204030204"/>
                <a:cs typeface="Calibri" panose="020F0502020204030204"/>
              </a:rPr>
              <a:t>Literature Survey</a:t>
            </a:r>
          </a:p>
        </p:txBody>
      </p:sp>
      <p:sp>
        <p:nvSpPr>
          <p:cNvPr id="5" name="Arrow: Pentagon 4"/>
          <p:cNvSpPr/>
          <p:nvPr/>
        </p:nvSpPr>
        <p:spPr>
          <a:xfrm>
            <a:off x="6428105" y="342265"/>
            <a:ext cx="5426710" cy="1302385"/>
          </a:xfrm>
          <a:prstGeom prst="homePlate">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IN" sz="2100" b="1" i="0" u="none" strike="noStrike" dirty="0">
              <a:solidFill>
                <a:srgbClr val="000000"/>
              </a:solidFill>
              <a:effectLst/>
              <a:latin typeface="Calibri" panose="020F0502020204030204" pitchFamily="34" charset="0"/>
            </a:endParaRPr>
          </a:p>
          <a:p>
            <a:pPr rtl="0">
              <a:spcBef>
                <a:spcPts val="0"/>
              </a:spcBef>
              <a:spcAft>
                <a:spcPts val="0"/>
              </a:spcAft>
            </a:pPr>
            <a:endParaRPr lang="en-IN" sz="2100" b="1" i="0" u="none" strike="noStrike" dirty="0">
              <a:solidFill>
                <a:srgbClr val="000000"/>
              </a:solidFill>
              <a:effectLst/>
              <a:latin typeface="Calibri" panose="020F0502020204030204" pitchFamily="34" charset="0"/>
            </a:endParaRPr>
          </a:p>
          <a:p>
            <a:pPr rtl="0">
              <a:spcBef>
                <a:spcPts val="0"/>
              </a:spcBef>
              <a:spcAft>
                <a:spcPts val="0"/>
              </a:spcAft>
            </a:pPr>
            <a:r>
              <a:rPr lang="en-IN" sz="2100" b="1" i="0" u="none" strike="noStrike" dirty="0">
                <a:solidFill>
                  <a:srgbClr val="000000"/>
                </a:solidFill>
                <a:effectLst/>
                <a:latin typeface="Calibri" panose="020F0502020204030204" pitchFamily="34" charset="0"/>
              </a:rPr>
              <a:t>Only the critical factors like immunization, mortality, economic, social and other health related factors are used to predict the output.</a:t>
            </a:r>
            <a:endParaRPr lang="en-IN" sz="2100" b="0" dirty="0">
              <a:effectLst/>
            </a:endParaRPr>
          </a:p>
          <a:p>
            <a:br>
              <a:rPr lang="en-IN" sz="2100" dirty="0"/>
            </a:br>
            <a:endParaRPr lang="en-US" sz="2100" b="1" dirty="0">
              <a:solidFill>
                <a:schemeClr val="tx1"/>
              </a:solidFill>
              <a:ea typeface="+mn-lt"/>
              <a:cs typeface="+mn-lt"/>
            </a:endParaRPr>
          </a:p>
        </p:txBody>
      </p:sp>
      <p:sp>
        <p:nvSpPr>
          <p:cNvPr id="7" name="Arrow: Pentagon 6"/>
          <p:cNvSpPr/>
          <p:nvPr/>
        </p:nvSpPr>
        <p:spPr>
          <a:xfrm>
            <a:off x="6428105" y="1929765"/>
            <a:ext cx="5547995" cy="1572895"/>
          </a:xfrm>
          <a:prstGeom prst="homePlate">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rtl="0">
              <a:spcBef>
                <a:spcPts val="0"/>
              </a:spcBef>
              <a:spcAft>
                <a:spcPts val="0"/>
              </a:spcAft>
            </a:pPr>
            <a:br>
              <a:rPr lang="en-IN" sz="2100" b="0" dirty="0">
                <a:effectLst/>
              </a:rPr>
            </a:br>
            <a:endParaRPr lang="en-IN" sz="2100" b="0" dirty="0">
              <a:effectLst/>
            </a:endParaRPr>
          </a:p>
          <a:p>
            <a:pPr rtl="0">
              <a:spcBef>
                <a:spcPts val="0"/>
              </a:spcBef>
              <a:spcAft>
                <a:spcPts val="0"/>
              </a:spcAft>
            </a:pPr>
            <a:r>
              <a:rPr lang="en-IN" sz="2100" b="1" i="0" u="none" strike="noStrike" dirty="0">
                <a:solidFill>
                  <a:srgbClr val="0C0C0C"/>
                </a:solidFill>
                <a:effectLst/>
                <a:latin typeface="Calibri" panose="020F0502020204030204" pitchFamily="34" charset="0"/>
              </a:rPr>
              <a:t>Observations in the dataset are based on different countries, so helpful for the countries to decide the areas to give more importance and the one’s contributing to lower value of life expectancy.</a:t>
            </a:r>
            <a:endParaRPr lang="en-IN" sz="2100" b="0" dirty="0">
              <a:effectLst/>
            </a:endParaRPr>
          </a:p>
          <a:p>
            <a:br>
              <a:rPr lang="en-IN" sz="2100" dirty="0"/>
            </a:br>
            <a:endParaRPr lang="en-US" sz="2100" b="1" dirty="0">
              <a:solidFill>
                <a:schemeClr val="tx1">
                  <a:lumMod val="95000"/>
                  <a:lumOff val="5000"/>
                </a:schemeClr>
              </a:solidFill>
              <a:ea typeface="+mn-lt"/>
              <a:cs typeface="+mn-lt"/>
            </a:endParaRPr>
          </a:p>
        </p:txBody>
      </p:sp>
      <p:sp>
        <p:nvSpPr>
          <p:cNvPr id="10" name="Arrow: Pentagon 9"/>
          <p:cNvSpPr/>
          <p:nvPr/>
        </p:nvSpPr>
        <p:spPr>
          <a:xfrm>
            <a:off x="6430010" y="3787775"/>
            <a:ext cx="5546725" cy="1307465"/>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IN" sz="2100" b="1" i="0" u="none" strike="noStrike" dirty="0">
              <a:solidFill>
                <a:srgbClr val="000000"/>
              </a:solidFill>
              <a:effectLst/>
              <a:latin typeface="Calibri" panose="020F0502020204030204" pitchFamily="34" charset="0"/>
            </a:endParaRPr>
          </a:p>
          <a:p>
            <a:pPr rtl="0">
              <a:spcBef>
                <a:spcPts val="0"/>
              </a:spcBef>
              <a:spcAft>
                <a:spcPts val="0"/>
              </a:spcAft>
            </a:pPr>
            <a:endParaRPr lang="en-IN" sz="2100" b="1" dirty="0">
              <a:solidFill>
                <a:srgbClr val="000000"/>
              </a:solidFill>
              <a:latin typeface="Calibri" panose="020F0502020204030204" pitchFamily="34" charset="0"/>
            </a:endParaRPr>
          </a:p>
          <a:p>
            <a:pPr rtl="0">
              <a:spcBef>
                <a:spcPts val="0"/>
              </a:spcBef>
              <a:spcAft>
                <a:spcPts val="0"/>
              </a:spcAft>
            </a:pPr>
            <a:r>
              <a:rPr lang="en-IN" sz="2100" b="1" i="0" u="none" strike="noStrike" dirty="0">
                <a:solidFill>
                  <a:srgbClr val="000000"/>
                </a:solidFill>
                <a:effectLst/>
                <a:latin typeface="Calibri" panose="020F0502020204030204" pitchFamily="34" charset="0"/>
              </a:rPr>
              <a:t>Using different ML technique like decision tree, naive </a:t>
            </a:r>
            <a:r>
              <a:rPr lang="en-IN" sz="2100" b="1" i="0" u="none" strike="noStrike" dirty="0" err="1">
                <a:solidFill>
                  <a:srgbClr val="000000"/>
                </a:solidFill>
                <a:effectLst/>
                <a:latin typeface="Calibri" panose="020F0502020204030204" pitchFamily="34" charset="0"/>
              </a:rPr>
              <a:t>bayes,etc</a:t>
            </a:r>
            <a:r>
              <a:rPr lang="en-IN" sz="2100" b="1" i="0" u="none" strike="noStrike" dirty="0">
                <a:solidFill>
                  <a:srgbClr val="000000"/>
                </a:solidFill>
                <a:effectLst/>
                <a:latin typeface="Calibri" panose="020F0502020204030204" pitchFamily="34" charset="0"/>
              </a:rPr>
              <a:t> they are able to secure a accuracy of 80% only.</a:t>
            </a:r>
            <a:endParaRPr lang="en-IN" sz="2100" b="0" dirty="0">
              <a:effectLst/>
            </a:endParaRPr>
          </a:p>
          <a:p>
            <a:br>
              <a:rPr lang="en-IN" sz="2100" dirty="0"/>
            </a:br>
            <a:endParaRPr lang="en-US" sz="2100" b="1" dirty="0">
              <a:solidFill>
                <a:schemeClr val="tx1"/>
              </a:solidFill>
              <a:ea typeface="+mn-lt"/>
              <a:cs typeface="+mn-lt"/>
            </a:endParaRPr>
          </a:p>
        </p:txBody>
      </p:sp>
      <p:sp>
        <p:nvSpPr>
          <p:cNvPr id="6" name="Text Box 5"/>
          <p:cNvSpPr txBox="1"/>
          <p:nvPr/>
        </p:nvSpPr>
        <p:spPr>
          <a:xfrm>
            <a:off x="387985" y="1276350"/>
            <a:ext cx="1985010" cy="368300"/>
          </a:xfrm>
          <a:prstGeom prst="rect">
            <a:avLst/>
          </a:prstGeom>
          <a:noFill/>
        </p:spPr>
        <p:txBody>
          <a:bodyPr wrap="square" rtlCol="0">
            <a:spAutoFit/>
          </a:bodyPr>
          <a:lstStyle/>
          <a:p>
            <a:r>
              <a:rPr lang="en-US"/>
              <a:t>Health Care</a:t>
            </a:r>
          </a:p>
        </p:txBody>
      </p:sp>
      <p:sp>
        <p:nvSpPr>
          <p:cNvPr id="3" name="Arrow: Pentagon 9"/>
          <p:cNvSpPr/>
          <p:nvPr/>
        </p:nvSpPr>
        <p:spPr>
          <a:xfrm>
            <a:off x="6430010" y="5438775"/>
            <a:ext cx="5546725" cy="1307465"/>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br>
              <a:rPr lang="en-IN" sz="2000" b="0" dirty="0">
                <a:effectLst/>
              </a:rPr>
            </a:br>
            <a:endParaRPr lang="en-IN" sz="2000" b="0" dirty="0">
              <a:effectLst/>
            </a:endParaRPr>
          </a:p>
          <a:p>
            <a:pPr rtl="0">
              <a:spcBef>
                <a:spcPts val="0"/>
              </a:spcBef>
              <a:spcAft>
                <a:spcPts val="0"/>
              </a:spcAft>
            </a:pPr>
            <a:r>
              <a:rPr lang="en-IN" sz="2000" b="1" i="0" u="none" strike="noStrike" dirty="0">
                <a:solidFill>
                  <a:srgbClr val="000000"/>
                </a:solidFill>
                <a:effectLst/>
                <a:latin typeface="Calibri" panose="020F0502020204030204" pitchFamily="34" charset="0"/>
              </a:rPr>
              <a:t>Authors have used a combination of algorithm and machine learning technique. But the CHS Dataset taken for this work had a smaller number of input parameters.</a:t>
            </a:r>
            <a:endParaRPr lang="en-IN" sz="2000" b="0" dirty="0">
              <a:effectLst/>
            </a:endParaRPr>
          </a:p>
          <a:p>
            <a:br>
              <a:rPr lang="en-IN" sz="2000" b="0" dirty="0">
                <a:effectLst/>
              </a:rPr>
            </a:br>
            <a:endParaRPr lang="en-US" sz="2000" b="1" dirty="0">
              <a:solidFill>
                <a:schemeClr val="tx1"/>
              </a:solidFill>
              <a:ea typeface="+mn-lt"/>
              <a:cs typeface="+mn-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632</Words>
  <Application>Microsoft Office PowerPoint</Application>
  <PresentationFormat>Widescreen</PresentationFormat>
  <Paragraphs>121</Paragraphs>
  <Slides>22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Arial</vt:lpstr>
      <vt:lpstr>Arial Black</vt:lpstr>
      <vt:lpstr>Arial Rounded MT Bold</vt:lpstr>
      <vt:lpstr>Bahnschrift</vt:lpstr>
      <vt:lpstr>Bodoni MT</vt:lpstr>
      <vt:lpstr>Calibri</vt:lpstr>
      <vt:lpstr>Calibri Light</vt:lpstr>
      <vt:lpstr>Cambria</vt:lpstr>
      <vt:lpstr>Century Gothic</vt:lpstr>
      <vt:lpstr>Oswald</vt:lpstr>
      <vt:lpstr>Roboto Black</vt:lpstr>
      <vt:lpstr>Roboto Medium</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dc:creator>
  <cp:lastModifiedBy>Prachi Mishra</cp:lastModifiedBy>
  <cp:revision>440</cp:revision>
  <dcterms:created xsi:type="dcterms:W3CDTF">2022-04-19T05:56:00Z</dcterms:created>
  <dcterms:modified xsi:type="dcterms:W3CDTF">2022-04-21T10:03:32Z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CDE80A9673504B0AB19C14D01889C0CC</vt:lpwstr>
  </property>
  <property fmtid="{D5CDD505-2E9C-101B-9397-08002B2CF9AE}" pid="3" name="KSOProductBuildVer">
    <vt:lpwstr>1033-11.2.0.11074</vt:lpwstr>
  </property>
</Properties>
</file>